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33" r:id="rId40"/>
    <p:sldId id="335" r:id="rId41"/>
    <p:sldId id="334" r:id="rId42"/>
    <p:sldId id="336" r:id="rId43"/>
    <p:sldId id="321" r:id="rId44"/>
    <p:sldId id="337" r:id="rId45"/>
    <p:sldId id="338" r:id="rId46"/>
    <p:sldId id="339" r:id="rId47"/>
    <p:sldId id="288" r:id="rId48"/>
    <p:sldId id="340" r:id="rId49"/>
    <p:sldId id="341" r:id="rId50"/>
    <p:sldId id="342"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585"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8" d="100"/>
          <a:sy n="68" d="100"/>
        </p:scale>
        <p:origin x="788" y="60"/>
      </p:cViewPr>
      <p:guideLst>
        <p:guide orient="horz" pos="2160"/>
        <p:guide pos="3840"/>
      </p:guideLst>
    </p:cSldViewPr>
  </p:slideViewPr>
  <p:notesTextViewPr>
    <p:cViewPr>
      <p:scale>
        <a:sx n="1" d="1"/>
        <a:sy n="1" d="1"/>
      </p:scale>
      <p:origin x="0" y="0"/>
    </p:cViewPr>
  </p:notesTextViewPr>
  <p:notesViewPr>
    <p:cSldViewPr snapToGrid="0" snapToObjects="1" showGuides="1">
      <p:cViewPr varScale="1">
        <p:scale>
          <a:sx n="171" d="100"/>
          <a:sy n="171" d="100"/>
        </p:scale>
        <p:origin x="100" y="84"/>
      </p:cViewPr>
      <p:guideLst>
        <p:guide orient="horz" pos="585"/>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412206-FCA1-4A42-A022-36143D15E649}"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fr-FR"/>
        </a:p>
      </dgm:t>
    </dgm:pt>
    <dgm:pt modelId="{283F8D94-A040-4E4C-823C-79381DA8D281}">
      <dgm:prSet phldrT="[Texte]"/>
      <dgm:spPr/>
      <dgm:t>
        <a:bodyPr/>
        <a:lstStyle/>
        <a:p>
          <a:r>
            <a:rPr lang="fr-FR" dirty="0" smtClean="0"/>
            <a:t>1) Install and import </a:t>
          </a:r>
          <a:r>
            <a:rPr lang="fr-FR" dirty="0" err="1" smtClean="0"/>
            <a:t>Requests</a:t>
          </a:r>
          <a:r>
            <a:rPr lang="fr-FR" dirty="0" smtClean="0"/>
            <a:t> and </a:t>
          </a:r>
          <a:r>
            <a:rPr lang="fr-FR" dirty="0" err="1" smtClean="0"/>
            <a:t>BeautifulSoup</a:t>
          </a:r>
          <a:r>
            <a:rPr lang="fr-FR" dirty="0" smtClean="0"/>
            <a:t> </a:t>
          </a:r>
          <a:r>
            <a:rPr lang="fr-FR" dirty="0" err="1" smtClean="0"/>
            <a:t>Libraries</a:t>
          </a:r>
          <a:r>
            <a:rPr lang="fr-FR" dirty="0" smtClean="0"/>
            <a:t> </a:t>
          </a:r>
          <a:endParaRPr lang="fr-FR" dirty="0"/>
        </a:p>
      </dgm:t>
    </dgm:pt>
    <dgm:pt modelId="{3692E61F-C107-4234-9A95-B2927D8062E4}" type="parTrans" cxnId="{1C0B123A-B5E9-4DCC-BA86-B5AA2F683E2B}">
      <dgm:prSet/>
      <dgm:spPr/>
      <dgm:t>
        <a:bodyPr/>
        <a:lstStyle/>
        <a:p>
          <a:endParaRPr lang="fr-FR"/>
        </a:p>
      </dgm:t>
    </dgm:pt>
    <dgm:pt modelId="{771A12B8-357C-4494-85C2-E3C35EF0461D}" type="sibTrans" cxnId="{1C0B123A-B5E9-4DCC-BA86-B5AA2F683E2B}">
      <dgm:prSet/>
      <dgm:spPr/>
      <dgm:t>
        <a:bodyPr/>
        <a:lstStyle/>
        <a:p>
          <a:endParaRPr lang="fr-FR"/>
        </a:p>
      </dgm:t>
    </dgm:pt>
    <dgm:pt modelId="{31BD0221-ACBD-49F1-B4E2-B6BC8B012F4C}">
      <dgm:prSet phldrT="[Texte]"/>
      <dgm:spPr/>
      <dgm:t>
        <a:bodyPr/>
        <a:lstStyle/>
        <a:p>
          <a:r>
            <a:rPr lang="fr-FR" dirty="0" smtClean="0"/>
            <a:t>2) </a:t>
          </a:r>
          <a:r>
            <a:rPr lang="fr-FR" dirty="0" err="1" smtClean="0"/>
            <a:t>Download</a:t>
          </a:r>
          <a:r>
            <a:rPr lang="fr-FR" dirty="0" smtClean="0"/>
            <a:t> </a:t>
          </a:r>
          <a:r>
            <a:rPr lang="fr-FR" dirty="0" err="1" smtClean="0"/>
            <a:t>webpage</a:t>
          </a:r>
          <a:r>
            <a:rPr lang="fr-FR" dirty="0" smtClean="0"/>
            <a:t> </a:t>
          </a:r>
          <a:r>
            <a:rPr lang="fr-FR" dirty="0" err="1" smtClean="0"/>
            <a:t>using</a:t>
          </a:r>
          <a:r>
            <a:rPr lang="fr-FR" dirty="0" smtClean="0"/>
            <a:t> URL and </a:t>
          </a:r>
          <a:r>
            <a:rPr lang="fr-FR" dirty="0" err="1" smtClean="0"/>
            <a:t>get_method</a:t>
          </a:r>
          <a:r>
            <a:rPr lang="fr-FR" dirty="0" smtClean="0"/>
            <a:t> </a:t>
          </a:r>
          <a:r>
            <a:rPr lang="en-GB" dirty="0" smtClean="0">
              <a:cs typeface="Calibri"/>
            </a:rPr>
            <a:t>attribute </a:t>
          </a:r>
          <a:r>
            <a:rPr lang="en-GB" i="1" dirty="0" smtClean="0">
              <a:cs typeface="Calibri"/>
            </a:rPr>
            <a:t>text</a:t>
          </a:r>
          <a:r>
            <a:rPr lang="en-GB" dirty="0" smtClean="0">
              <a:cs typeface="Calibri"/>
            </a:rPr>
            <a:t> from Requests</a:t>
          </a:r>
          <a:r>
            <a:rPr lang="fr-FR" dirty="0" smtClean="0"/>
            <a:t>    </a:t>
          </a:r>
          <a:endParaRPr lang="fr-FR" dirty="0"/>
        </a:p>
      </dgm:t>
    </dgm:pt>
    <dgm:pt modelId="{66B523A1-3617-445A-88B8-B54576FB21E0}" type="parTrans" cxnId="{298A631F-6FA3-43B1-90C5-3A20CF682374}">
      <dgm:prSet/>
      <dgm:spPr/>
      <dgm:t>
        <a:bodyPr/>
        <a:lstStyle/>
        <a:p>
          <a:endParaRPr lang="fr-FR"/>
        </a:p>
      </dgm:t>
    </dgm:pt>
    <dgm:pt modelId="{E45FFE24-BB48-47EC-AAF5-320E74207F85}" type="sibTrans" cxnId="{298A631F-6FA3-43B1-90C5-3A20CF682374}">
      <dgm:prSet/>
      <dgm:spPr/>
      <dgm:t>
        <a:bodyPr/>
        <a:lstStyle/>
        <a:p>
          <a:endParaRPr lang="fr-FR"/>
        </a:p>
      </dgm:t>
    </dgm:pt>
    <dgm:pt modelId="{F52A1830-7CB2-413E-86A1-6899EF52053D}">
      <dgm:prSet phldrT="[Texte]"/>
      <dgm:spPr/>
      <dgm:t>
        <a:bodyPr/>
        <a:lstStyle/>
        <a:p>
          <a:r>
            <a:rPr lang="fr-FR" dirty="0" smtClean="0"/>
            <a:t>3)  </a:t>
          </a:r>
          <a:r>
            <a:rPr lang="fr-FR" dirty="0" err="1" smtClean="0"/>
            <a:t>Create</a:t>
          </a:r>
          <a:r>
            <a:rPr lang="fr-FR" dirty="0" smtClean="0"/>
            <a:t> </a:t>
          </a:r>
          <a:r>
            <a:rPr lang="fr-FR" dirty="0" err="1" smtClean="0"/>
            <a:t>BeautifulSoup</a:t>
          </a:r>
          <a:r>
            <a:rPr lang="fr-FR" dirty="0" smtClean="0"/>
            <a:t> </a:t>
          </a:r>
          <a:r>
            <a:rPr lang="fr-FR" dirty="0" err="1" smtClean="0"/>
            <a:t>object</a:t>
          </a:r>
          <a:r>
            <a:rPr lang="fr-FR" dirty="0" smtClean="0"/>
            <a:t> </a:t>
          </a:r>
          <a:r>
            <a:rPr lang="fr-FR" dirty="0" err="1" smtClean="0"/>
            <a:t>from</a:t>
          </a:r>
          <a:r>
            <a:rPr lang="fr-FR" dirty="0" smtClean="0"/>
            <a:t> </a:t>
          </a:r>
          <a:r>
            <a:rPr lang="fr-FR" dirty="0" err="1" smtClean="0"/>
            <a:t>loaded</a:t>
          </a:r>
          <a:r>
            <a:rPr lang="fr-FR" dirty="0" smtClean="0"/>
            <a:t> page </a:t>
          </a:r>
          <a:endParaRPr lang="fr-FR" dirty="0"/>
        </a:p>
      </dgm:t>
    </dgm:pt>
    <dgm:pt modelId="{6F4A0F6B-8E18-41DF-B843-4F7AFCD852E2}" type="parTrans" cxnId="{28D4AC44-2CE0-49D5-9D6C-A0FD43BB42DD}">
      <dgm:prSet/>
      <dgm:spPr/>
      <dgm:t>
        <a:bodyPr/>
        <a:lstStyle/>
        <a:p>
          <a:endParaRPr lang="fr-FR"/>
        </a:p>
      </dgm:t>
    </dgm:pt>
    <dgm:pt modelId="{D749689C-0187-445E-89A1-40E35054C198}" type="sibTrans" cxnId="{28D4AC44-2CE0-49D5-9D6C-A0FD43BB42DD}">
      <dgm:prSet/>
      <dgm:spPr/>
      <dgm:t>
        <a:bodyPr/>
        <a:lstStyle/>
        <a:p>
          <a:endParaRPr lang="fr-FR"/>
        </a:p>
      </dgm:t>
    </dgm:pt>
    <dgm:pt modelId="{CFEDEEC1-5955-419C-9384-776FBF90CBA4}">
      <dgm:prSet phldrT="[Texte]"/>
      <dgm:spPr/>
      <dgm:t>
        <a:bodyPr/>
        <a:lstStyle/>
        <a:p>
          <a:r>
            <a:rPr lang="fr-FR" dirty="0" smtClean="0"/>
            <a:t>4)</a:t>
          </a:r>
          <a:r>
            <a:rPr lang="fr-FR" dirty="0" smtClean="0"/>
            <a:t> </a:t>
          </a:r>
          <a:r>
            <a:rPr lang="fr-FR" dirty="0" err="1" smtClean="0"/>
            <a:t>Parse</a:t>
          </a:r>
          <a:r>
            <a:rPr lang="fr-FR" dirty="0" smtClean="0"/>
            <a:t> </a:t>
          </a:r>
          <a:r>
            <a:rPr lang="fr-FR" dirty="0" err="1" smtClean="0"/>
            <a:t>through</a:t>
          </a:r>
          <a:r>
            <a:rPr lang="fr-FR" dirty="0" smtClean="0"/>
            <a:t> HTML page </a:t>
          </a:r>
          <a:endParaRPr lang="fr-FR" dirty="0"/>
        </a:p>
      </dgm:t>
    </dgm:pt>
    <dgm:pt modelId="{C1559F9D-0D42-4FAA-A143-EB7010C22B9D}" type="parTrans" cxnId="{2DFE0810-E219-41F8-AA09-24C8B1BBDBBC}">
      <dgm:prSet/>
      <dgm:spPr/>
      <dgm:t>
        <a:bodyPr/>
        <a:lstStyle/>
        <a:p>
          <a:endParaRPr lang="fr-FR"/>
        </a:p>
      </dgm:t>
    </dgm:pt>
    <dgm:pt modelId="{0FDB4E39-DBA3-44DE-B756-E15E4D1DD660}" type="sibTrans" cxnId="{2DFE0810-E219-41F8-AA09-24C8B1BBDBBC}">
      <dgm:prSet/>
      <dgm:spPr/>
      <dgm:t>
        <a:bodyPr/>
        <a:lstStyle/>
        <a:p>
          <a:endParaRPr lang="fr-FR"/>
        </a:p>
      </dgm:t>
    </dgm:pt>
    <dgm:pt modelId="{289A33FC-CF82-4CF5-B969-3F97F791BC47}" type="pres">
      <dgm:prSet presAssocID="{0D412206-FCA1-4A42-A022-36143D15E649}" presName="Name0" presStyleCnt="0">
        <dgm:presLayoutVars>
          <dgm:dir/>
          <dgm:resizeHandles val="exact"/>
        </dgm:presLayoutVars>
      </dgm:prSet>
      <dgm:spPr/>
    </dgm:pt>
    <dgm:pt modelId="{370B0C94-0050-4EA8-AB16-BBE8BABB896E}" type="pres">
      <dgm:prSet presAssocID="{283F8D94-A040-4E4C-823C-79381DA8D281}" presName="node" presStyleLbl="node1" presStyleIdx="0" presStyleCnt="4">
        <dgm:presLayoutVars>
          <dgm:bulletEnabled val="1"/>
        </dgm:presLayoutVars>
      </dgm:prSet>
      <dgm:spPr/>
      <dgm:t>
        <a:bodyPr/>
        <a:lstStyle/>
        <a:p>
          <a:endParaRPr lang="fr-FR"/>
        </a:p>
      </dgm:t>
    </dgm:pt>
    <dgm:pt modelId="{0AFA9A49-3796-4F2A-B750-6AE1ACFC5950}" type="pres">
      <dgm:prSet presAssocID="{771A12B8-357C-4494-85C2-E3C35EF0461D}" presName="sibTrans" presStyleLbl="sibTrans1D1" presStyleIdx="0" presStyleCnt="3"/>
      <dgm:spPr/>
    </dgm:pt>
    <dgm:pt modelId="{B0C98938-C07A-4408-BB66-75AEE197109E}" type="pres">
      <dgm:prSet presAssocID="{771A12B8-357C-4494-85C2-E3C35EF0461D}" presName="connectorText" presStyleLbl="sibTrans1D1" presStyleIdx="0" presStyleCnt="3"/>
      <dgm:spPr/>
    </dgm:pt>
    <dgm:pt modelId="{DF0B97A8-9B89-4D06-B557-87D54C3A4640}" type="pres">
      <dgm:prSet presAssocID="{31BD0221-ACBD-49F1-B4E2-B6BC8B012F4C}" presName="node" presStyleLbl="node1" presStyleIdx="1" presStyleCnt="4">
        <dgm:presLayoutVars>
          <dgm:bulletEnabled val="1"/>
        </dgm:presLayoutVars>
      </dgm:prSet>
      <dgm:spPr/>
      <dgm:t>
        <a:bodyPr/>
        <a:lstStyle/>
        <a:p>
          <a:endParaRPr lang="fr-FR"/>
        </a:p>
      </dgm:t>
    </dgm:pt>
    <dgm:pt modelId="{768679CC-3C34-48CF-8E26-AD4EFE169504}" type="pres">
      <dgm:prSet presAssocID="{E45FFE24-BB48-47EC-AAF5-320E74207F85}" presName="sibTrans" presStyleLbl="sibTrans1D1" presStyleIdx="1" presStyleCnt="3"/>
      <dgm:spPr/>
    </dgm:pt>
    <dgm:pt modelId="{F5FEEEFA-2044-4BA0-8784-B009F65B1063}" type="pres">
      <dgm:prSet presAssocID="{E45FFE24-BB48-47EC-AAF5-320E74207F85}" presName="connectorText" presStyleLbl="sibTrans1D1" presStyleIdx="1" presStyleCnt="3"/>
      <dgm:spPr/>
    </dgm:pt>
    <dgm:pt modelId="{A7CDE93C-06AE-4431-A02F-182F673619D2}" type="pres">
      <dgm:prSet presAssocID="{F52A1830-7CB2-413E-86A1-6899EF52053D}" presName="node" presStyleLbl="node1" presStyleIdx="2" presStyleCnt="4">
        <dgm:presLayoutVars>
          <dgm:bulletEnabled val="1"/>
        </dgm:presLayoutVars>
      </dgm:prSet>
      <dgm:spPr/>
      <dgm:t>
        <a:bodyPr/>
        <a:lstStyle/>
        <a:p>
          <a:endParaRPr lang="fr-FR"/>
        </a:p>
      </dgm:t>
    </dgm:pt>
    <dgm:pt modelId="{D9B019C5-07C8-441D-BA79-658B37DE9E44}" type="pres">
      <dgm:prSet presAssocID="{D749689C-0187-445E-89A1-40E35054C198}" presName="sibTrans" presStyleLbl="sibTrans1D1" presStyleIdx="2" presStyleCnt="3"/>
      <dgm:spPr/>
    </dgm:pt>
    <dgm:pt modelId="{648D93AA-A054-4FD3-900B-2C3C4C84B501}" type="pres">
      <dgm:prSet presAssocID="{D749689C-0187-445E-89A1-40E35054C198}" presName="connectorText" presStyleLbl="sibTrans1D1" presStyleIdx="2" presStyleCnt="3"/>
      <dgm:spPr/>
    </dgm:pt>
    <dgm:pt modelId="{9AC64375-A0DC-4967-97AB-DED99D7125F9}" type="pres">
      <dgm:prSet presAssocID="{CFEDEEC1-5955-419C-9384-776FBF90CBA4}" presName="node" presStyleLbl="node1" presStyleIdx="3" presStyleCnt="4" custScaleX="93363">
        <dgm:presLayoutVars>
          <dgm:bulletEnabled val="1"/>
        </dgm:presLayoutVars>
      </dgm:prSet>
      <dgm:spPr/>
      <dgm:t>
        <a:bodyPr/>
        <a:lstStyle/>
        <a:p>
          <a:endParaRPr lang="fr-FR"/>
        </a:p>
      </dgm:t>
    </dgm:pt>
  </dgm:ptLst>
  <dgm:cxnLst>
    <dgm:cxn modelId="{841CF567-505E-476B-86FD-ADE8D3CF5AAD}" type="presOf" srcId="{F52A1830-7CB2-413E-86A1-6899EF52053D}" destId="{A7CDE93C-06AE-4431-A02F-182F673619D2}" srcOrd="0" destOrd="0" presId="urn:microsoft.com/office/officeart/2005/8/layout/bProcess3"/>
    <dgm:cxn modelId="{6EF45247-FA2E-488A-8FD3-1729162FDA8F}" type="presOf" srcId="{E45FFE24-BB48-47EC-AAF5-320E74207F85}" destId="{768679CC-3C34-48CF-8E26-AD4EFE169504}" srcOrd="0" destOrd="0" presId="urn:microsoft.com/office/officeart/2005/8/layout/bProcess3"/>
    <dgm:cxn modelId="{4A3FBFAC-AB9B-4487-821D-EFB347BD3850}" type="presOf" srcId="{771A12B8-357C-4494-85C2-E3C35EF0461D}" destId="{B0C98938-C07A-4408-BB66-75AEE197109E}" srcOrd="1" destOrd="0" presId="urn:microsoft.com/office/officeart/2005/8/layout/bProcess3"/>
    <dgm:cxn modelId="{2DFE0810-E219-41F8-AA09-24C8B1BBDBBC}" srcId="{0D412206-FCA1-4A42-A022-36143D15E649}" destId="{CFEDEEC1-5955-419C-9384-776FBF90CBA4}" srcOrd="3" destOrd="0" parTransId="{C1559F9D-0D42-4FAA-A143-EB7010C22B9D}" sibTransId="{0FDB4E39-DBA3-44DE-B756-E15E4D1DD660}"/>
    <dgm:cxn modelId="{F81BB2B4-09B3-40C7-9BDA-F550204C59AD}" type="presOf" srcId="{E45FFE24-BB48-47EC-AAF5-320E74207F85}" destId="{F5FEEEFA-2044-4BA0-8784-B009F65B1063}" srcOrd="1" destOrd="0" presId="urn:microsoft.com/office/officeart/2005/8/layout/bProcess3"/>
    <dgm:cxn modelId="{298A631F-6FA3-43B1-90C5-3A20CF682374}" srcId="{0D412206-FCA1-4A42-A022-36143D15E649}" destId="{31BD0221-ACBD-49F1-B4E2-B6BC8B012F4C}" srcOrd="1" destOrd="0" parTransId="{66B523A1-3617-445A-88B8-B54576FB21E0}" sibTransId="{E45FFE24-BB48-47EC-AAF5-320E74207F85}"/>
    <dgm:cxn modelId="{1C0B123A-B5E9-4DCC-BA86-B5AA2F683E2B}" srcId="{0D412206-FCA1-4A42-A022-36143D15E649}" destId="{283F8D94-A040-4E4C-823C-79381DA8D281}" srcOrd="0" destOrd="0" parTransId="{3692E61F-C107-4234-9A95-B2927D8062E4}" sibTransId="{771A12B8-357C-4494-85C2-E3C35EF0461D}"/>
    <dgm:cxn modelId="{F66871CD-F357-40A8-9A6C-FE04A0784FE9}" type="presOf" srcId="{771A12B8-357C-4494-85C2-E3C35EF0461D}" destId="{0AFA9A49-3796-4F2A-B750-6AE1ACFC5950}" srcOrd="0" destOrd="0" presId="urn:microsoft.com/office/officeart/2005/8/layout/bProcess3"/>
    <dgm:cxn modelId="{92127D21-CE30-4FAE-B9C8-A07D1A867604}" type="presOf" srcId="{283F8D94-A040-4E4C-823C-79381DA8D281}" destId="{370B0C94-0050-4EA8-AB16-BBE8BABB896E}" srcOrd="0" destOrd="0" presId="urn:microsoft.com/office/officeart/2005/8/layout/bProcess3"/>
    <dgm:cxn modelId="{114058A3-E921-41C3-891C-D0E740980225}" type="presOf" srcId="{D749689C-0187-445E-89A1-40E35054C198}" destId="{648D93AA-A054-4FD3-900B-2C3C4C84B501}" srcOrd="1" destOrd="0" presId="urn:microsoft.com/office/officeart/2005/8/layout/bProcess3"/>
    <dgm:cxn modelId="{E7C74EF1-CEAA-41A5-88D6-F6FF4DB4154D}" type="presOf" srcId="{D749689C-0187-445E-89A1-40E35054C198}" destId="{D9B019C5-07C8-441D-BA79-658B37DE9E44}" srcOrd="0" destOrd="0" presId="urn:microsoft.com/office/officeart/2005/8/layout/bProcess3"/>
    <dgm:cxn modelId="{53113554-0949-414A-B680-2471691B3DD2}" type="presOf" srcId="{31BD0221-ACBD-49F1-B4E2-B6BC8B012F4C}" destId="{DF0B97A8-9B89-4D06-B557-87D54C3A4640}" srcOrd="0" destOrd="0" presId="urn:microsoft.com/office/officeart/2005/8/layout/bProcess3"/>
    <dgm:cxn modelId="{E4E7D4EE-56D8-452F-8C73-FD5936C14C05}" type="presOf" srcId="{CFEDEEC1-5955-419C-9384-776FBF90CBA4}" destId="{9AC64375-A0DC-4967-97AB-DED99D7125F9}" srcOrd="0" destOrd="0" presId="urn:microsoft.com/office/officeart/2005/8/layout/bProcess3"/>
    <dgm:cxn modelId="{28D4AC44-2CE0-49D5-9D6C-A0FD43BB42DD}" srcId="{0D412206-FCA1-4A42-A022-36143D15E649}" destId="{F52A1830-7CB2-413E-86A1-6899EF52053D}" srcOrd="2" destOrd="0" parTransId="{6F4A0F6B-8E18-41DF-B843-4F7AFCD852E2}" sibTransId="{D749689C-0187-445E-89A1-40E35054C198}"/>
    <dgm:cxn modelId="{744F9E69-6693-4AA8-A7C0-A5B2C6DE3225}" type="presOf" srcId="{0D412206-FCA1-4A42-A022-36143D15E649}" destId="{289A33FC-CF82-4CF5-B969-3F97F791BC47}" srcOrd="0" destOrd="0" presId="urn:microsoft.com/office/officeart/2005/8/layout/bProcess3"/>
    <dgm:cxn modelId="{E31B6C5E-9B02-4652-A575-C351F529DD70}" type="presParOf" srcId="{289A33FC-CF82-4CF5-B969-3F97F791BC47}" destId="{370B0C94-0050-4EA8-AB16-BBE8BABB896E}" srcOrd="0" destOrd="0" presId="urn:microsoft.com/office/officeart/2005/8/layout/bProcess3"/>
    <dgm:cxn modelId="{F922499F-1AE4-4115-9EF8-2C88BCFA6EB5}" type="presParOf" srcId="{289A33FC-CF82-4CF5-B969-3F97F791BC47}" destId="{0AFA9A49-3796-4F2A-B750-6AE1ACFC5950}" srcOrd="1" destOrd="0" presId="urn:microsoft.com/office/officeart/2005/8/layout/bProcess3"/>
    <dgm:cxn modelId="{D6B3B6BD-C7C6-49C8-8B3F-B9848E8F533E}" type="presParOf" srcId="{0AFA9A49-3796-4F2A-B750-6AE1ACFC5950}" destId="{B0C98938-C07A-4408-BB66-75AEE197109E}" srcOrd="0" destOrd="0" presId="urn:microsoft.com/office/officeart/2005/8/layout/bProcess3"/>
    <dgm:cxn modelId="{8EAF5F02-2B24-4F3C-A614-C39223CBE980}" type="presParOf" srcId="{289A33FC-CF82-4CF5-B969-3F97F791BC47}" destId="{DF0B97A8-9B89-4D06-B557-87D54C3A4640}" srcOrd="2" destOrd="0" presId="urn:microsoft.com/office/officeart/2005/8/layout/bProcess3"/>
    <dgm:cxn modelId="{38D0E59B-3E04-4108-A76C-BF1852DBE797}" type="presParOf" srcId="{289A33FC-CF82-4CF5-B969-3F97F791BC47}" destId="{768679CC-3C34-48CF-8E26-AD4EFE169504}" srcOrd="3" destOrd="0" presId="urn:microsoft.com/office/officeart/2005/8/layout/bProcess3"/>
    <dgm:cxn modelId="{D8EE1687-FBC9-4585-A432-60F35B2CD8D4}" type="presParOf" srcId="{768679CC-3C34-48CF-8E26-AD4EFE169504}" destId="{F5FEEEFA-2044-4BA0-8784-B009F65B1063}" srcOrd="0" destOrd="0" presId="urn:microsoft.com/office/officeart/2005/8/layout/bProcess3"/>
    <dgm:cxn modelId="{A46A3E0F-FC15-4410-93B4-57574F3FC0FC}" type="presParOf" srcId="{289A33FC-CF82-4CF5-B969-3F97F791BC47}" destId="{A7CDE93C-06AE-4431-A02F-182F673619D2}" srcOrd="4" destOrd="0" presId="urn:microsoft.com/office/officeart/2005/8/layout/bProcess3"/>
    <dgm:cxn modelId="{B0160EB7-5633-46E4-9E79-9BE058B2E248}" type="presParOf" srcId="{289A33FC-CF82-4CF5-B969-3F97F791BC47}" destId="{D9B019C5-07C8-441D-BA79-658B37DE9E44}" srcOrd="5" destOrd="0" presId="urn:microsoft.com/office/officeart/2005/8/layout/bProcess3"/>
    <dgm:cxn modelId="{EEEFA8DE-9144-4685-A43D-86B7BD513C7B}" type="presParOf" srcId="{D9B019C5-07C8-441D-BA79-658B37DE9E44}" destId="{648D93AA-A054-4FD3-900B-2C3C4C84B501}" srcOrd="0" destOrd="0" presId="urn:microsoft.com/office/officeart/2005/8/layout/bProcess3"/>
    <dgm:cxn modelId="{81D38837-AE49-401D-9FE6-527013C39559}" type="presParOf" srcId="{289A33FC-CF82-4CF5-B969-3F97F791BC47}" destId="{9AC64375-A0DC-4967-97AB-DED99D7125F9}" srcOrd="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EDE194-66B2-45BB-B74F-5BF682489218}"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fr-FR"/>
        </a:p>
      </dgm:t>
    </dgm:pt>
    <dgm:pt modelId="{623C14FD-9F90-43B0-91FA-C320B9B72487}">
      <dgm:prSet phldrT="[Texte]"/>
      <dgm:spPr/>
      <dgm:t>
        <a:bodyPr/>
        <a:lstStyle/>
        <a:p>
          <a:r>
            <a:rPr lang="fr-FR" dirty="0" smtClean="0"/>
            <a:t>1.Import </a:t>
          </a:r>
          <a:r>
            <a:rPr lang="fr-FR" dirty="0" err="1" smtClean="0"/>
            <a:t>sklaern</a:t>
          </a:r>
          <a:r>
            <a:rPr lang="fr-FR" dirty="0" smtClean="0"/>
            <a:t> </a:t>
          </a:r>
          <a:r>
            <a:rPr lang="fr-FR" dirty="0" err="1" smtClean="0"/>
            <a:t>library</a:t>
          </a:r>
          <a:r>
            <a:rPr lang="fr-FR" dirty="0" smtClean="0"/>
            <a:t>  </a:t>
          </a:r>
          <a:endParaRPr lang="fr-FR" dirty="0"/>
        </a:p>
      </dgm:t>
    </dgm:pt>
    <dgm:pt modelId="{9D6542AC-F8F0-4056-9090-95562BF9FDEC}" type="parTrans" cxnId="{3592884F-A6A0-4B67-AB7E-8B036433FDD7}">
      <dgm:prSet/>
      <dgm:spPr/>
      <dgm:t>
        <a:bodyPr/>
        <a:lstStyle/>
        <a:p>
          <a:endParaRPr lang="fr-FR"/>
        </a:p>
      </dgm:t>
    </dgm:pt>
    <dgm:pt modelId="{715755C4-F111-47B3-8BFA-6D1B4FAFFA27}" type="sibTrans" cxnId="{3592884F-A6A0-4B67-AB7E-8B036433FDD7}">
      <dgm:prSet/>
      <dgm:spPr/>
      <dgm:t>
        <a:bodyPr/>
        <a:lstStyle/>
        <a:p>
          <a:endParaRPr lang="fr-FR"/>
        </a:p>
      </dgm:t>
    </dgm:pt>
    <dgm:pt modelId="{E3C1AD18-DB06-45F8-B338-C289C48C58D2}">
      <dgm:prSet phldrT="[Texte]"/>
      <dgm:spPr/>
      <dgm:t>
        <a:bodyPr/>
        <a:lstStyle/>
        <a:p>
          <a:r>
            <a:rPr lang="fr-FR" dirty="0" smtClean="0"/>
            <a:t>2.Standardize </a:t>
          </a:r>
          <a:r>
            <a:rPr lang="fr-FR" dirty="0" err="1" smtClean="0"/>
            <a:t>independent</a:t>
          </a:r>
          <a:r>
            <a:rPr lang="fr-FR" dirty="0" smtClean="0"/>
            <a:t> variables  </a:t>
          </a:r>
          <a:endParaRPr lang="fr-FR" dirty="0"/>
        </a:p>
      </dgm:t>
    </dgm:pt>
    <dgm:pt modelId="{9E3479AE-76EF-4528-9580-A2693D1E92A1}" type="parTrans" cxnId="{71F25DA7-C70E-472B-B8D9-8F3A681B6BC3}">
      <dgm:prSet/>
      <dgm:spPr/>
      <dgm:t>
        <a:bodyPr/>
        <a:lstStyle/>
        <a:p>
          <a:endParaRPr lang="fr-FR"/>
        </a:p>
      </dgm:t>
    </dgm:pt>
    <dgm:pt modelId="{06003157-60D4-4DDC-A08C-1758476DBA82}" type="sibTrans" cxnId="{71F25DA7-C70E-472B-B8D9-8F3A681B6BC3}">
      <dgm:prSet/>
      <dgm:spPr/>
      <dgm:t>
        <a:bodyPr/>
        <a:lstStyle/>
        <a:p>
          <a:endParaRPr lang="fr-FR"/>
        </a:p>
      </dgm:t>
    </dgm:pt>
    <dgm:pt modelId="{41E1500A-A5F0-4313-9F36-6A519FDCB1A5}">
      <dgm:prSet phldrT="[Texte]"/>
      <dgm:spPr/>
      <dgm:t>
        <a:bodyPr/>
        <a:lstStyle/>
        <a:p>
          <a:r>
            <a:rPr lang="en-GB" b="0" dirty="0" smtClean="0">
              <a:latin typeface="Abadi" panose="020B0604020104020204" pitchFamily="34" charset="0"/>
              <a:cs typeface="Calibri"/>
            </a:rPr>
            <a:t>3.Split data into training and testing sets </a:t>
          </a:r>
          <a:endParaRPr lang="fr-FR" dirty="0"/>
        </a:p>
      </dgm:t>
    </dgm:pt>
    <dgm:pt modelId="{88C96271-9CE9-4ABA-920D-704A24662340}" type="parTrans" cxnId="{AC04D21A-CFA9-4296-BBA5-6FAC0664DBD5}">
      <dgm:prSet/>
      <dgm:spPr/>
      <dgm:t>
        <a:bodyPr/>
        <a:lstStyle/>
        <a:p>
          <a:endParaRPr lang="fr-FR"/>
        </a:p>
      </dgm:t>
    </dgm:pt>
    <dgm:pt modelId="{69F7735F-D67C-41E9-851C-D910AF8F220A}" type="sibTrans" cxnId="{AC04D21A-CFA9-4296-BBA5-6FAC0664DBD5}">
      <dgm:prSet/>
      <dgm:spPr/>
      <dgm:t>
        <a:bodyPr/>
        <a:lstStyle/>
        <a:p>
          <a:endParaRPr lang="fr-FR"/>
        </a:p>
      </dgm:t>
    </dgm:pt>
    <dgm:pt modelId="{7C41D0A2-EDE2-4314-88E0-BCA77118D9C2}">
      <dgm:prSet phldrT="[Texte]"/>
      <dgm:spPr/>
      <dgm:t>
        <a:bodyPr/>
        <a:lstStyle/>
        <a:p>
          <a:r>
            <a:rPr lang="en-GB" b="0" dirty="0" smtClean="0">
              <a:latin typeface="Abadi" panose="020B0604020104020204" pitchFamily="34" charset="0"/>
              <a:cs typeface="Calibri"/>
            </a:rPr>
            <a:t>4.Train models using training dataset and find </a:t>
          </a:r>
          <a:r>
            <a:rPr lang="en-GB" b="0" dirty="0" err="1" smtClean="0">
              <a:latin typeface="Abadi" panose="020B0604020104020204" pitchFamily="34" charset="0"/>
              <a:cs typeface="Calibri"/>
            </a:rPr>
            <a:t>hyperparameters</a:t>
          </a:r>
          <a:endParaRPr lang="fr-FR" dirty="0"/>
        </a:p>
      </dgm:t>
    </dgm:pt>
    <dgm:pt modelId="{58C7C539-2A3F-4331-8BA4-9DB4040D9F07}" type="parTrans" cxnId="{49A4EBCF-D0DD-49AB-AA6B-EF824E431416}">
      <dgm:prSet/>
      <dgm:spPr/>
      <dgm:t>
        <a:bodyPr/>
        <a:lstStyle/>
        <a:p>
          <a:endParaRPr lang="fr-FR"/>
        </a:p>
      </dgm:t>
    </dgm:pt>
    <dgm:pt modelId="{9DA539DB-5458-473F-9124-F324289EF651}" type="sibTrans" cxnId="{49A4EBCF-D0DD-49AB-AA6B-EF824E431416}">
      <dgm:prSet/>
      <dgm:spPr/>
      <dgm:t>
        <a:bodyPr/>
        <a:lstStyle/>
        <a:p>
          <a:endParaRPr lang="fr-FR"/>
        </a:p>
      </dgm:t>
    </dgm:pt>
    <dgm:pt modelId="{98EA751E-CC8C-46C8-B05C-19A9461F6701}">
      <dgm:prSet phldrT="[Texte]"/>
      <dgm:spPr/>
      <dgm:t>
        <a:bodyPr/>
        <a:lstStyle/>
        <a:p>
          <a:r>
            <a:rPr lang="en-GB" b="0" dirty="0" smtClean="0">
              <a:latin typeface="Abadi" panose="020B0604020104020204" pitchFamily="34" charset="0"/>
              <a:cs typeface="Calibri"/>
            </a:rPr>
            <a:t>5.Test models using test data and find best performing model</a:t>
          </a:r>
          <a:endParaRPr lang="fr-FR" dirty="0"/>
        </a:p>
      </dgm:t>
    </dgm:pt>
    <dgm:pt modelId="{565E54ED-D95C-45FF-A44F-A0BA40CFC8FB}" type="parTrans" cxnId="{4C413048-A49E-4CD2-98F6-8273D2F72D30}">
      <dgm:prSet/>
      <dgm:spPr/>
      <dgm:t>
        <a:bodyPr/>
        <a:lstStyle/>
        <a:p>
          <a:endParaRPr lang="fr-FR"/>
        </a:p>
      </dgm:t>
    </dgm:pt>
    <dgm:pt modelId="{A84A0B1F-5A3F-4C05-BF6C-A759BF4B59EA}" type="sibTrans" cxnId="{4C413048-A49E-4CD2-98F6-8273D2F72D30}">
      <dgm:prSet/>
      <dgm:spPr/>
      <dgm:t>
        <a:bodyPr/>
        <a:lstStyle/>
        <a:p>
          <a:endParaRPr lang="fr-FR"/>
        </a:p>
      </dgm:t>
    </dgm:pt>
    <dgm:pt modelId="{92AE8E11-274D-4FE0-B7CE-A1D6EA5BBE81}" type="pres">
      <dgm:prSet presAssocID="{32EDE194-66B2-45BB-B74F-5BF682489218}" presName="Name0" presStyleCnt="0">
        <dgm:presLayoutVars>
          <dgm:dir/>
          <dgm:resizeHandles val="exact"/>
        </dgm:presLayoutVars>
      </dgm:prSet>
      <dgm:spPr/>
    </dgm:pt>
    <dgm:pt modelId="{E47C6EC3-F727-477D-B677-9E3CA3C06BF2}" type="pres">
      <dgm:prSet presAssocID="{623C14FD-9F90-43B0-91FA-C320B9B72487}" presName="node" presStyleLbl="node1" presStyleIdx="0" presStyleCnt="5">
        <dgm:presLayoutVars>
          <dgm:bulletEnabled val="1"/>
        </dgm:presLayoutVars>
      </dgm:prSet>
      <dgm:spPr/>
      <dgm:t>
        <a:bodyPr/>
        <a:lstStyle/>
        <a:p>
          <a:endParaRPr lang="fr-FR"/>
        </a:p>
      </dgm:t>
    </dgm:pt>
    <dgm:pt modelId="{A580EBA1-533B-4768-A1FE-05E6D039E902}" type="pres">
      <dgm:prSet presAssocID="{715755C4-F111-47B3-8BFA-6D1B4FAFFA27}" presName="sibTrans" presStyleLbl="sibTrans1D1" presStyleIdx="0" presStyleCnt="4"/>
      <dgm:spPr/>
    </dgm:pt>
    <dgm:pt modelId="{152F0AE9-2693-4791-8DDB-4B416386971C}" type="pres">
      <dgm:prSet presAssocID="{715755C4-F111-47B3-8BFA-6D1B4FAFFA27}" presName="connectorText" presStyleLbl="sibTrans1D1" presStyleIdx="0" presStyleCnt="4"/>
      <dgm:spPr/>
    </dgm:pt>
    <dgm:pt modelId="{5678F53C-689D-407E-A6C1-C12C01E1C588}" type="pres">
      <dgm:prSet presAssocID="{E3C1AD18-DB06-45F8-B338-C289C48C58D2}" presName="node" presStyleLbl="node1" presStyleIdx="1" presStyleCnt="5">
        <dgm:presLayoutVars>
          <dgm:bulletEnabled val="1"/>
        </dgm:presLayoutVars>
      </dgm:prSet>
      <dgm:spPr/>
      <dgm:t>
        <a:bodyPr/>
        <a:lstStyle/>
        <a:p>
          <a:endParaRPr lang="fr-FR"/>
        </a:p>
      </dgm:t>
    </dgm:pt>
    <dgm:pt modelId="{79FA0E31-477C-4964-8239-609A14E5DE4A}" type="pres">
      <dgm:prSet presAssocID="{06003157-60D4-4DDC-A08C-1758476DBA82}" presName="sibTrans" presStyleLbl="sibTrans1D1" presStyleIdx="1" presStyleCnt="4"/>
      <dgm:spPr/>
    </dgm:pt>
    <dgm:pt modelId="{84A096AA-BDF8-4AB7-959E-DA1AF100D9DA}" type="pres">
      <dgm:prSet presAssocID="{06003157-60D4-4DDC-A08C-1758476DBA82}" presName="connectorText" presStyleLbl="sibTrans1D1" presStyleIdx="1" presStyleCnt="4"/>
      <dgm:spPr/>
    </dgm:pt>
    <dgm:pt modelId="{CFE57924-983E-4293-8029-9C2E9A6C89BD}" type="pres">
      <dgm:prSet presAssocID="{41E1500A-A5F0-4313-9F36-6A519FDCB1A5}" presName="node" presStyleLbl="node1" presStyleIdx="2" presStyleCnt="5">
        <dgm:presLayoutVars>
          <dgm:bulletEnabled val="1"/>
        </dgm:presLayoutVars>
      </dgm:prSet>
      <dgm:spPr/>
      <dgm:t>
        <a:bodyPr/>
        <a:lstStyle/>
        <a:p>
          <a:endParaRPr lang="fr-FR"/>
        </a:p>
      </dgm:t>
    </dgm:pt>
    <dgm:pt modelId="{D80718AE-3275-449B-8EB6-C34A1E63BAC6}" type="pres">
      <dgm:prSet presAssocID="{69F7735F-D67C-41E9-851C-D910AF8F220A}" presName="sibTrans" presStyleLbl="sibTrans1D1" presStyleIdx="2" presStyleCnt="4"/>
      <dgm:spPr/>
    </dgm:pt>
    <dgm:pt modelId="{310915F2-80A1-43E6-95A4-78000AA1065C}" type="pres">
      <dgm:prSet presAssocID="{69F7735F-D67C-41E9-851C-D910AF8F220A}" presName="connectorText" presStyleLbl="sibTrans1D1" presStyleIdx="2" presStyleCnt="4"/>
      <dgm:spPr/>
    </dgm:pt>
    <dgm:pt modelId="{DC48E1C4-8A8A-4FEE-94BE-68528F12615D}" type="pres">
      <dgm:prSet presAssocID="{7C41D0A2-EDE2-4314-88E0-BCA77118D9C2}" presName="node" presStyleLbl="node1" presStyleIdx="3" presStyleCnt="5">
        <dgm:presLayoutVars>
          <dgm:bulletEnabled val="1"/>
        </dgm:presLayoutVars>
      </dgm:prSet>
      <dgm:spPr/>
      <dgm:t>
        <a:bodyPr/>
        <a:lstStyle/>
        <a:p>
          <a:endParaRPr lang="fr-FR"/>
        </a:p>
      </dgm:t>
    </dgm:pt>
    <dgm:pt modelId="{0BA0D230-02FD-4631-9A53-3644008AEAAE}" type="pres">
      <dgm:prSet presAssocID="{9DA539DB-5458-473F-9124-F324289EF651}" presName="sibTrans" presStyleLbl="sibTrans1D1" presStyleIdx="3" presStyleCnt="4"/>
      <dgm:spPr/>
    </dgm:pt>
    <dgm:pt modelId="{A6146281-7B4E-4A7C-AD1B-D59B57D1A8FF}" type="pres">
      <dgm:prSet presAssocID="{9DA539DB-5458-473F-9124-F324289EF651}" presName="connectorText" presStyleLbl="sibTrans1D1" presStyleIdx="3" presStyleCnt="4"/>
      <dgm:spPr/>
    </dgm:pt>
    <dgm:pt modelId="{5014D325-E7AC-4E6C-8027-1EF4E84F7DE9}" type="pres">
      <dgm:prSet presAssocID="{98EA751E-CC8C-46C8-B05C-19A9461F6701}" presName="node" presStyleLbl="node1" presStyleIdx="4" presStyleCnt="5">
        <dgm:presLayoutVars>
          <dgm:bulletEnabled val="1"/>
        </dgm:presLayoutVars>
      </dgm:prSet>
      <dgm:spPr/>
      <dgm:t>
        <a:bodyPr/>
        <a:lstStyle/>
        <a:p>
          <a:endParaRPr lang="fr-FR"/>
        </a:p>
      </dgm:t>
    </dgm:pt>
  </dgm:ptLst>
  <dgm:cxnLst>
    <dgm:cxn modelId="{71F25DA7-C70E-472B-B8D9-8F3A681B6BC3}" srcId="{32EDE194-66B2-45BB-B74F-5BF682489218}" destId="{E3C1AD18-DB06-45F8-B338-C289C48C58D2}" srcOrd="1" destOrd="0" parTransId="{9E3479AE-76EF-4528-9580-A2693D1E92A1}" sibTransId="{06003157-60D4-4DDC-A08C-1758476DBA82}"/>
    <dgm:cxn modelId="{39519FC2-4964-465F-BF0A-ECD465EC4EDE}" type="presOf" srcId="{32EDE194-66B2-45BB-B74F-5BF682489218}" destId="{92AE8E11-274D-4FE0-B7CE-A1D6EA5BBE81}" srcOrd="0" destOrd="0" presId="urn:microsoft.com/office/officeart/2005/8/layout/bProcess3"/>
    <dgm:cxn modelId="{761A07AA-F95E-4A89-9439-8B3B29B51DD7}" type="presOf" srcId="{06003157-60D4-4DDC-A08C-1758476DBA82}" destId="{84A096AA-BDF8-4AB7-959E-DA1AF100D9DA}" srcOrd="1" destOrd="0" presId="urn:microsoft.com/office/officeart/2005/8/layout/bProcess3"/>
    <dgm:cxn modelId="{D47FF055-D015-448B-B4A0-8961CD4C6E48}" type="presOf" srcId="{41E1500A-A5F0-4313-9F36-6A519FDCB1A5}" destId="{CFE57924-983E-4293-8029-9C2E9A6C89BD}" srcOrd="0" destOrd="0" presId="urn:microsoft.com/office/officeart/2005/8/layout/bProcess3"/>
    <dgm:cxn modelId="{AC04D21A-CFA9-4296-BBA5-6FAC0664DBD5}" srcId="{32EDE194-66B2-45BB-B74F-5BF682489218}" destId="{41E1500A-A5F0-4313-9F36-6A519FDCB1A5}" srcOrd="2" destOrd="0" parTransId="{88C96271-9CE9-4ABA-920D-704A24662340}" sibTransId="{69F7735F-D67C-41E9-851C-D910AF8F220A}"/>
    <dgm:cxn modelId="{3592884F-A6A0-4B67-AB7E-8B036433FDD7}" srcId="{32EDE194-66B2-45BB-B74F-5BF682489218}" destId="{623C14FD-9F90-43B0-91FA-C320B9B72487}" srcOrd="0" destOrd="0" parTransId="{9D6542AC-F8F0-4056-9090-95562BF9FDEC}" sibTransId="{715755C4-F111-47B3-8BFA-6D1B4FAFFA27}"/>
    <dgm:cxn modelId="{4C413048-A49E-4CD2-98F6-8273D2F72D30}" srcId="{32EDE194-66B2-45BB-B74F-5BF682489218}" destId="{98EA751E-CC8C-46C8-B05C-19A9461F6701}" srcOrd="4" destOrd="0" parTransId="{565E54ED-D95C-45FF-A44F-A0BA40CFC8FB}" sibTransId="{A84A0B1F-5A3F-4C05-BF6C-A759BF4B59EA}"/>
    <dgm:cxn modelId="{5BD3A108-B138-4ED5-996E-81EF23138662}" type="presOf" srcId="{06003157-60D4-4DDC-A08C-1758476DBA82}" destId="{79FA0E31-477C-4964-8239-609A14E5DE4A}" srcOrd="0" destOrd="0" presId="urn:microsoft.com/office/officeart/2005/8/layout/bProcess3"/>
    <dgm:cxn modelId="{17D9D7C4-A78E-462B-B346-098E727E929D}" type="presOf" srcId="{7C41D0A2-EDE2-4314-88E0-BCA77118D9C2}" destId="{DC48E1C4-8A8A-4FEE-94BE-68528F12615D}" srcOrd="0" destOrd="0" presId="urn:microsoft.com/office/officeart/2005/8/layout/bProcess3"/>
    <dgm:cxn modelId="{49A4EBCF-D0DD-49AB-AA6B-EF824E431416}" srcId="{32EDE194-66B2-45BB-B74F-5BF682489218}" destId="{7C41D0A2-EDE2-4314-88E0-BCA77118D9C2}" srcOrd="3" destOrd="0" parTransId="{58C7C539-2A3F-4331-8BA4-9DB4040D9F07}" sibTransId="{9DA539DB-5458-473F-9124-F324289EF651}"/>
    <dgm:cxn modelId="{69FE245D-5DC3-49D6-A390-5C30C35F0F78}" type="presOf" srcId="{623C14FD-9F90-43B0-91FA-C320B9B72487}" destId="{E47C6EC3-F727-477D-B677-9E3CA3C06BF2}" srcOrd="0" destOrd="0" presId="urn:microsoft.com/office/officeart/2005/8/layout/bProcess3"/>
    <dgm:cxn modelId="{E12CDD71-D435-404B-B8B5-69E03FB2AE70}" type="presOf" srcId="{98EA751E-CC8C-46C8-B05C-19A9461F6701}" destId="{5014D325-E7AC-4E6C-8027-1EF4E84F7DE9}" srcOrd="0" destOrd="0" presId="urn:microsoft.com/office/officeart/2005/8/layout/bProcess3"/>
    <dgm:cxn modelId="{153E3F1D-903B-49BA-A6B9-F023C9B001E2}" type="presOf" srcId="{69F7735F-D67C-41E9-851C-D910AF8F220A}" destId="{310915F2-80A1-43E6-95A4-78000AA1065C}" srcOrd="1" destOrd="0" presId="urn:microsoft.com/office/officeart/2005/8/layout/bProcess3"/>
    <dgm:cxn modelId="{7000510A-C747-4CF2-BA54-E0FAE35E9F03}" type="presOf" srcId="{9DA539DB-5458-473F-9124-F324289EF651}" destId="{A6146281-7B4E-4A7C-AD1B-D59B57D1A8FF}" srcOrd="1" destOrd="0" presId="urn:microsoft.com/office/officeart/2005/8/layout/bProcess3"/>
    <dgm:cxn modelId="{EC0B05F9-E0ED-43A8-8460-CECA28ACC164}" type="presOf" srcId="{715755C4-F111-47B3-8BFA-6D1B4FAFFA27}" destId="{152F0AE9-2693-4791-8DDB-4B416386971C}" srcOrd="1" destOrd="0" presId="urn:microsoft.com/office/officeart/2005/8/layout/bProcess3"/>
    <dgm:cxn modelId="{3BEA68FA-A2EF-4374-863F-D3BAFEBBEA6C}" type="presOf" srcId="{715755C4-F111-47B3-8BFA-6D1B4FAFFA27}" destId="{A580EBA1-533B-4768-A1FE-05E6D039E902}" srcOrd="0" destOrd="0" presId="urn:microsoft.com/office/officeart/2005/8/layout/bProcess3"/>
    <dgm:cxn modelId="{A5371ECD-330F-4212-A4B0-F7F567F77BF4}" type="presOf" srcId="{69F7735F-D67C-41E9-851C-D910AF8F220A}" destId="{D80718AE-3275-449B-8EB6-C34A1E63BAC6}" srcOrd="0" destOrd="0" presId="urn:microsoft.com/office/officeart/2005/8/layout/bProcess3"/>
    <dgm:cxn modelId="{10B576EC-CC3F-481A-8F82-7FC293A389AF}" type="presOf" srcId="{E3C1AD18-DB06-45F8-B338-C289C48C58D2}" destId="{5678F53C-689D-407E-A6C1-C12C01E1C588}" srcOrd="0" destOrd="0" presId="urn:microsoft.com/office/officeart/2005/8/layout/bProcess3"/>
    <dgm:cxn modelId="{4DB5436A-09B5-44E9-9135-821BDD105B34}" type="presOf" srcId="{9DA539DB-5458-473F-9124-F324289EF651}" destId="{0BA0D230-02FD-4631-9A53-3644008AEAAE}" srcOrd="0" destOrd="0" presId="urn:microsoft.com/office/officeart/2005/8/layout/bProcess3"/>
    <dgm:cxn modelId="{DE29A1F7-6439-487E-AE7D-0A950CB89DED}" type="presParOf" srcId="{92AE8E11-274D-4FE0-B7CE-A1D6EA5BBE81}" destId="{E47C6EC3-F727-477D-B677-9E3CA3C06BF2}" srcOrd="0" destOrd="0" presId="urn:microsoft.com/office/officeart/2005/8/layout/bProcess3"/>
    <dgm:cxn modelId="{4CC861AA-3FB2-44FC-A92D-E584BE128A63}" type="presParOf" srcId="{92AE8E11-274D-4FE0-B7CE-A1D6EA5BBE81}" destId="{A580EBA1-533B-4768-A1FE-05E6D039E902}" srcOrd="1" destOrd="0" presId="urn:microsoft.com/office/officeart/2005/8/layout/bProcess3"/>
    <dgm:cxn modelId="{C4681693-F165-414E-A9CD-AFDF5D15A50D}" type="presParOf" srcId="{A580EBA1-533B-4768-A1FE-05E6D039E902}" destId="{152F0AE9-2693-4791-8DDB-4B416386971C}" srcOrd="0" destOrd="0" presId="urn:microsoft.com/office/officeart/2005/8/layout/bProcess3"/>
    <dgm:cxn modelId="{181BDEE5-7D89-4696-86FB-9EFCBD7F2E4B}" type="presParOf" srcId="{92AE8E11-274D-4FE0-B7CE-A1D6EA5BBE81}" destId="{5678F53C-689D-407E-A6C1-C12C01E1C588}" srcOrd="2" destOrd="0" presId="urn:microsoft.com/office/officeart/2005/8/layout/bProcess3"/>
    <dgm:cxn modelId="{6707BDE5-C0A0-432D-B5AE-F7CCA30951E6}" type="presParOf" srcId="{92AE8E11-274D-4FE0-B7CE-A1D6EA5BBE81}" destId="{79FA0E31-477C-4964-8239-609A14E5DE4A}" srcOrd="3" destOrd="0" presId="urn:microsoft.com/office/officeart/2005/8/layout/bProcess3"/>
    <dgm:cxn modelId="{35BBA3A0-ABAF-41D3-92E6-50A35F9902CF}" type="presParOf" srcId="{79FA0E31-477C-4964-8239-609A14E5DE4A}" destId="{84A096AA-BDF8-4AB7-959E-DA1AF100D9DA}" srcOrd="0" destOrd="0" presId="urn:microsoft.com/office/officeart/2005/8/layout/bProcess3"/>
    <dgm:cxn modelId="{FF1E9CD6-5F13-4CA5-A353-FC82040E1B0E}" type="presParOf" srcId="{92AE8E11-274D-4FE0-B7CE-A1D6EA5BBE81}" destId="{CFE57924-983E-4293-8029-9C2E9A6C89BD}" srcOrd="4" destOrd="0" presId="urn:microsoft.com/office/officeart/2005/8/layout/bProcess3"/>
    <dgm:cxn modelId="{D6A83B47-505A-4779-808F-9300D482AC57}" type="presParOf" srcId="{92AE8E11-274D-4FE0-B7CE-A1D6EA5BBE81}" destId="{D80718AE-3275-449B-8EB6-C34A1E63BAC6}" srcOrd="5" destOrd="0" presId="urn:microsoft.com/office/officeart/2005/8/layout/bProcess3"/>
    <dgm:cxn modelId="{0211DD4B-3667-4731-8E08-E3D18EFB6206}" type="presParOf" srcId="{D80718AE-3275-449B-8EB6-C34A1E63BAC6}" destId="{310915F2-80A1-43E6-95A4-78000AA1065C}" srcOrd="0" destOrd="0" presId="urn:microsoft.com/office/officeart/2005/8/layout/bProcess3"/>
    <dgm:cxn modelId="{4827F6A9-A538-4C42-8125-7DBCECD0803F}" type="presParOf" srcId="{92AE8E11-274D-4FE0-B7CE-A1D6EA5BBE81}" destId="{DC48E1C4-8A8A-4FEE-94BE-68528F12615D}" srcOrd="6" destOrd="0" presId="urn:microsoft.com/office/officeart/2005/8/layout/bProcess3"/>
    <dgm:cxn modelId="{CF71AC14-FFE7-4E5F-93E6-46B7E5AC936A}" type="presParOf" srcId="{92AE8E11-274D-4FE0-B7CE-A1D6EA5BBE81}" destId="{0BA0D230-02FD-4631-9A53-3644008AEAAE}" srcOrd="7" destOrd="0" presId="urn:microsoft.com/office/officeart/2005/8/layout/bProcess3"/>
    <dgm:cxn modelId="{630AE0EB-CB8F-4095-AE80-1FFDB4DD6C5F}" type="presParOf" srcId="{0BA0D230-02FD-4631-9A53-3644008AEAAE}" destId="{A6146281-7B4E-4A7C-AD1B-D59B57D1A8FF}" srcOrd="0" destOrd="0" presId="urn:microsoft.com/office/officeart/2005/8/layout/bProcess3"/>
    <dgm:cxn modelId="{EB9CB8AB-3E10-4C81-A0C0-6671FB4E9E50}" type="presParOf" srcId="{92AE8E11-274D-4FE0-B7CE-A1D6EA5BBE81}" destId="{5014D325-E7AC-4E6C-8027-1EF4E84F7DE9}" srcOrd="8"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A9A49-3796-4F2A-B750-6AE1ACFC5950}">
      <dsp:nvSpPr>
        <dsp:cNvPr id="0" name=""/>
        <dsp:cNvSpPr/>
      </dsp:nvSpPr>
      <dsp:spPr>
        <a:xfrm>
          <a:off x="2528106" y="720262"/>
          <a:ext cx="551005" cy="91440"/>
        </a:xfrm>
        <a:custGeom>
          <a:avLst/>
          <a:gdLst/>
          <a:ahLst/>
          <a:cxnLst/>
          <a:rect l="0" t="0" r="0" b="0"/>
          <a:pathLst>
            <a:path>
              <a:moveTo>
                <a:pt x="0" y="45720"/>
              </a:moveTo>
              <a:lnTo>
                <a:pt x="55100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2789068" y="763074"/>
        <a:ext cx="29080" cy="5816"/>
      </dsp:txXfrm>
    </dsp:sp>
    <dsp:sp modelId="{370B0C94-0050-4EA8-AB16-BBE8BABB896E}">
      <dsp:nvSpPr>
        <dsp:cNvPr id="0" name=""/>
        <dsp:cNvSpPr/>
      </dsp:nvSpPr>
      <dsp:spPr>
        <a:xfrm>
          <a:off x="1184" y="7365"/>
          <a:ext cx="2528721" cy="15172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fr-FR" sz="1900" kern="1200" dirty="0" smtClean="0"/>
            <a:t>1) Install and import </a:t>
          </a:r>
          <a:r>
            <a:rPr lang="fr-FR" sz="1900" kern="1200" dirty="0" err="1" smtClean="0"/>
            <a:t>Requests</a:t>
          </a:r>
          <a:r>
            <a:rPr lang="fr-FR" sz="1900" kern="1200" dirty="0" smtClean="0"/>
            <a:t> and </a:t>
          </a:r>
          <a:r>
            <a:rPr lang="fr-FR" sz="1900" kern="1200" dirty="0" err="1" smtClean="0"/>
            <a:t>BeautifulSoup</a:t>
          </a:r>
          <a:r>
            <a:rPr lang="fr-FR" sz="1900" kern="1200" dirty="0" smtClean="0"/>
            <a:t> </a:t>
          </a:r>
          <a:r>
            <a:rPr lang="fr-FR" sz="1900" kern="1200" dirty="0" err="1" smtClean="0"/>
            <a:t>Libraries</a:t>
          </a:r>
          <a:r>
            <a:rPr lang="fr-FR" sz="1900" kern="1200" dirty="0" smtClean="0"/>
            <a:t> </a:t>
          </a:r>
          <a:endParaRPr lang="fr-FR" sz="1900" kern="1200" dirty="0"/>
        </a:p>
      </dsp:txBody>
      <dsp:txXfrm>
        <a:off x="1184" y="7365"/>
        <a:ext cx="2528721" cy="1517232"/>
      </dsp:txXfrm>
    </dsp:sp>
    <dsp:sp modelId="{768679CC-3C34-48CF-8E26-AD4EFE169504}">
      <dsp:nvSpPr>
        <dsp:cNvPr id="0" name=""/>
        <dsp:cNvSpPr/>
      </dsp:nvSpPr>
      <dsp:spPr>
        <a:xfrm>
          <a:off x="1265545" y="1522798"/>
          <a:ext cx="3110327" cy="551005"/>
        </a:xfrm>
        <a:custGeom>
          <a:avLst/>
          <a:gdLst/>
          <a:ahLst/>
          <a:cxnLst/>
          <a:rect l="0" t="0" r="0" b="0"/>
          <a:pathLst>
            <a:path>
              <a:moveTo>
                <a:pt x="3110327" y="0"/>
              </a:moveTo>
              <a:lnTo>
                <a:pt x="3110327" y="292602"/>
              </a:lnTo>
              <a:lnTo>
                <a:pt x="0" y="292602"/>
              </a:lnTo>
              <a:lnTo>
                <a:pt x="0" y="55100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2741603" y="1795393"/>
        <a:ext cx="158211" cy="5816"/>
      </dsp:txXfrm>
    </dsp:sp>
    <dsp:sp modelId="{DF0B97A8-9B89-4D06-B557-87D54C3A4640}">
      <dsp:nvSpPr>
        <dsp:cNvPr id="0" name=""/>
        <dsp:cNvSpPr/>
      </dsp:nvSpPr>
      <dsp:spPr>
        <a:xfrm>
          <a:off x="3111511" y="7365"/>
          <a:ext cx="2528721" cy="15172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fr-FR" sz="1900" kern="1200" dirty="0" smtClean="0"/>
            <a:t>2) </a:t>
          </a:r>
          <a:r>
            <a:rPr lang="fr-FR" sz="1900" kern="1200" dirty="0" err="1" smtClean="0"/>
            <a:t>Download</a:t>
          </a:r>
          <a:r>
            <a:rPr lang="fr-FR" sz="1900" kern="1200" dirty="0" smtClean="0"/>
            <a:t> </a:t>
          </a:r>
          <a:r>
            <a:rPr lang="fr-FR" sz="1900" kern="1200" dirty="0" err="1" smtClean="0"/>
            <a:t>webpage</a:t>
          </a:r>
          <a:r>
            <a:rPr lang="fr-FR" sz="1900" kern="1200" dirty="0" smtClean="0"/>
            <a:t> </a:t>
          </a:r>
          <a:r>
            <a:rPr lang="fr-FR" sz="1900" kern="1200" dirty="0" err="1" smtClean="0"/>
            <a:t>using</a:t>
          </a:r>
          <a:r>
            <a:rPr lang="fr-FR" sz="1900" kern="1200" dirty="0" smtClean="0"/>
            <a:t> URL and </a:t>
          </a:r>
          <a:r>
            <a:rPr lang="fr-FR" sz="1900" kern="1200" dirty="0" err="1" smtClean="0"/>
            <a:t>get_method</a:t>
          </a:r>
          <a:r>
            <a:rPr lang="fr-FR" sz="1900" kern="1200" dirty="0" smtClean="0"/>
            <a:t> </a:t>
          </a:r>
          <a:r>
            <a:rPr lang="en-GB" sz="1900" kern="1200" dirty="0" smtClean="0">
              <a:cs typeface="Calibri"/>
            </a:rPr>
            <a:t>attribute </a:t>
          </a:r>
          <a:r>
            <a:rPr lang="en-GB" sz="1900" i="1" kern="1200" dirty="0" smtClean="0">
              <a:cs typeface="Calibri"/>
            </a:rPr>
            <a:t>text</a:t>
          </a:r>
          <a:r>
            <a:rPr lang="en-GB" sz="1900" kern="1200" dirty="0" smtClean="0">
              <a:cs typeface="Calibri"/>
            </a:rPr>
            <a:t> from Requests</a:t>
          </a:r>
          <a:r>
            <a:rPr lang="fr-FR" sz="1900" kern="1200" dirty="0" smtClean="0"/>
            <a:t>    </a:t>
          </a:r>
          <a:endParaRPr lang="fr-FR" sz="1900" kern="1200" dirty="0"/>
        </a:p>
      </dsp:txBody>
      <dsp:txXfrm>
        <a:off x="3111511" y="7365"/>
        <a:ext cx="2528721" cy="1517232"/>
      </dsp:txXfrm>
    </dsp:sp>
    <dsp:sp modelId="{D9B019C5-07C8-441D-BA79-658B37DE9E44}">
      <dsp:nvSpPr>
        <dsp:cNvPr id="0" name=""/>
        <dsp:cNvSpPr/>
      </dsp:nvSpPr>
      <dsp:spPr>
        <a:xfrm>
          <a:off x="2528106" y="2819100"/>
          <a:ext cx="551005" cy="91440"/>
        </a:xfrm>
        <a:custGeom>
          <a:avLst/>
          <a:gdLst/>
          <a:ahLst/>
          <a:cxnLst/>
          <a:rect l="0" t="0" r="0" b="0"/>
          <a:pathLst>
            <a:path>
              <a:moveTo>
                <a:pt x="0" y="45720"/>
              </a:moveTo>
              <a:lnTo>
                <a:pt x="55100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2789068" y="2861912"/>
        <a:ext cx="29080" cy="5816"/>
      </dsp:txXfrm>
    </dsp:sp>
    <dsp:sp modelId="{A7CDE93C-06AE-4431-A02F-182F673619D2}">
      <dsp:nvSpPr>
        <dsp:cNvPr id="0" name=""/>
        <dsp:cNvSpPr/>
      </dsp:nvSpPr>
      <dsp:spPr>
        <a:xfrm>
          <a:off x="1184" y="2106204"/>
          <a:ext cx="2528721" cy="15172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fr-FR" sz="1900" kern="1200" dirty="0" smtClean="0"/>
            <a:t>3)  </a:t>
          </a:r>
          <a:r>
            <a:rPr lang="fr-FR" sz="1900" kern="1200" dirty="0" err="1" smtClean="0"/>
            <a:t>Create</a:t>
          </a:r>
          <a:r>
            <a:rPr lang="fr-FR" sz="1900" kern="1200" dirty="0" smtClean="0"/>
            <a:t> </a:t>
          </a:r>
          <a:r>
            <a:rPr lang="fr-FR" sz="1900" kern="1200" dirty="0" err="1" smtClean="0"/>
            <a:t>BeautifulSoup</a:t>
          </a:r>
          <a:r>
            <a:rPr lang="fr-FR" sz="1900" kern="1200" dirty="0" smtClean="0"/>
            <a:t> </a:t>
          </a:r>
          <a:r>
            <a:rPr lang="fr-FR" sz="1900" kern="1200" dirty="0" err="1" smtClean="0"/>
            <a:t>object</a:t>
          </a:r>
          <a:r>
            <a:rPr lang="fr-FR" sz="1900" kern="1200" dirty="0" smtClean="0"/>
            <a:t> </a:t>
          </a:r>
          <a:r>
            <a:rPr lang="fr-FR" sz="1900" kern="1200" dirty="0" err="1" smtClean="0"/>
            <a:t>from</a:t>
          </a:r>
          <a:r>
            <a:rPr lang="fr-FR" sz="1900" kern="1200" dirty="0" smtClean="0"/>
            <a:t> </a:t>
          </a:r>
          <a:r>
            <a:rPr lang="fr-FR" sz="1900" kern="1200" dirty="0" err="1" smtClean="0"/>
            <a:t>loaded</a:t>
          </a:r>
          <a:r>
            <a:rPr lang="fr-FR" sz="1900" kern="1200" dirty="0" smtClean="0"/>
            <a:t> page </a:t>
          </a:r>
          <a:endParaRPr lang="fr-FR" sz="1900" kern="1200" dirty="0"/>
        </a:p>
      </dsp:txBody>
      <dsp:txXfrm>
        <a:off x="1184" y="2106204"/>
        <a:ext cx="2528721" cy="1517232"/>
      </dsp:txXfrm>
    </dsp:sp>
    <dsp:sp modelId="{9AC64375-A0DC-4967-97AB-DED99D7125F9}">
      <dsp:nvSpPr>
        <dsp:cNvPr id="0" name=""/>
        <dsp:cNvSpPr/>
      </dsp:nvSpPr>
      <dsp:spPr>
        <a:xfrm>
          <a:off x="3111511" y="2106204"/>
          <a:ext cx="2360890" cy="15172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fr-FR" sz="1900" kern="1200" dirty="0" smtClean="0"/>
            <a:t>4)</a:t>
          </a:r>
          <a:r>
            <a:rPr lang="fr-FR" sz="1900" kern="1200" dirty="0" smtClean="0"/>
            <a:t> </a:t>
          </a:r>
          <a:r>
            <a:rPr lang="fr-FR" sz="1900" kern="1200" dirty="0" err="1" smtClean="0"/>
            <a:t>Parse</a:t>
          </a:r>
          <a:r>
            <a:rPr lang="fr-FR" sz="1900" kern="1200" dirty="0" smtClean="0"/>
            <a:t> </a:t>
          </a:r>
          <a:r>
            <a:rPr lang="fr-FR" sz="1900" kern="1200" dirty="0" err="1" smtClean="0"/>
            <a:t>through</a:t>
          </a:r>
          <a:r>
            <a:rPr lang="fr-FR" sz="1900" kern="1200" dirty="0" smtClean="0"/>
            <a:t> HTML page </a:t>
          </a:r>
          <a:endParaRPr lang="fr-FR" sz="1900" kern="1200" dirty="0"/>
        </a:p>
      </dsp:txBody>
      <dsp:txXfrm>
        <a:off x="3111511" y="2106204"/>
        <a:ext cx="2360890" cy="15172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80EBA1-533B-4768-A1FE-05E6D039E902}">
      <dsp:nvSpPr>
        <dsp:cNvPr id="0" name=""/>
        <dsp:cNvSpPr/>
      </dsp:nvSpPr>
      <dsp:spPr>
        <a:xfrm>
          <a:off x="2458519" y="607173"/>
          <a:ext cx="469173" cy="91440"/>
        </a:xfrm>
        <a:custGeom>
          <a:avLst/>
          <a:gdLst/>
          <a:ahLst/>
          <a:cxnLst/>
          <a:rect l="0" t="0" r="0" b="0"/>
          <a:pathLst>
            <a:path>
              <a:moveTo>
                <a:pt x="0" y="45720"/>
              </a:moveTo>
              <a:lnTo>
                <a:pt x="46917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2680611" y="650394"/>
        <a:ext cx="24988" cy="4997"/>
      </dsp:txXfrm>
    </dsp:sp>
    <dsp:sp modelId="{E47C6EC3-F727-477D-B677-9E3CA3C06BF2}">
      <dsp:nvSpPr>
        <dsp:cNvPr id="0" name=""/>
        <dsp:cNvSpPr/>
      </dsp:nvSpPr>
      <dsp:spPr>
        <a:xfrm>
          <a:off x="287390" y="1014"/>
          <a:ext cx="2172928" cy="13037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fr-FR" sz="1900" kern="1200" dirty="0" smtClean="0"/>
            <a:t>1.Import </a:t>
          </a:r>
          <a:r>
            <a:rPr lang="fr-FR" sz="1900" kern="1200" dirty="0" err="1" smtClean="0"/>
            <a:t>sklaern</a:t>
          </a:r>
          <a:r>
            <a:rPr lang="fr-FR" sz="1900" kern="1200" dirty="0" smtClean="0"/>
            <a:t> </a:t>
          </a:r>
          <a:r>
            <a:rPr lang="fr-FR" sz="1900" kern="1200" dirty="0" err="1" smtClean="0"/>
            <a:t>library</a:t>
          </a:r>
          <a:r>
            <a:rPr lang="fr-FR" sz="1900" kern="1200" dirty="0" smtClean="0"/>
            <a:t>  </a:t>
          </a:r>
          <a:endParaRPr lang="fr-FR" sz="1900" kern="1200" dirty="0"/>
        </a:p>
      </dsp:txBody>
      <dsp:txXfrm>
        <a:off x="287390" y="1014"/>
        <a:ext cx="2172928" cy="1303757"/>
      </dsp:txXfrm>
    </dsp:sp>
    <dsp:sp modelId="{79FA0E31-477C-4964-8239-609A14E5DE4A}">
      <dsp:nvSpPr>
        <dsp:cNvPr id="0" name=""/>
        <dsp:cNvSpPr/>
      </dsp:nvSpPr>
      <dsp:spPr>
        <a:xfrm>
          <a:off x="1373854" y="1302971"/>
          <a:ext cx="2672702" cy="469173"/>
        </a:xfrm>
        <a:custGeom>
          <a:avLst/>
          <a:gdLst/>
          <a:ahLst/>
          <a:cxnLst/>
          <a:rect l="0" t="0" r="0" b="0"/>
          <a:pathLst>
            <a:path>
              <a:moveTo>
                <a:pt x="2672702" y="0"/>
              </a:moveTo>
              <a:lnTo>
                <a:pt x="2672702" y="251686"/>
              </a:lnTo>
              <a:lnTo>
                <a:pt x="0" y="251686"/>
              </a:lnTo>
              <a:lnTo>
                <a:pt x="0" y="469173"/>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2642230" y="1535059"/>
        <a:ext cx="135951" cy="4997"/>
      </dsp:txXfrm>
    </dsp:sp>
    <dsp:sp modelId="{5678F53C-689D-407E-A6C1-C12C01E1C588}">
      <dsp:nvSpPr>
        <dsp:cNvPr id="0" name=""/>
        <dsp:cNvSpPr/>
      </dsp:nvSpPr>
      <dsp:spPr>
        <a:xfrm>
          <a:off x="2960092" y="1014"/>
          <a:ext cx="2172928" cy="13037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fr-FR" sz="1900" kern="1200" dirty="0" smtClean="0"/>
            <a:t>2.Standardize </a:t>
          </a:r>
          <a:r>
            <a:rPr lang="fr-FR" sz="1900" kern="1200" dirty="0" err="1" smtClean="0"/>
            <a:t>independent</a:t>
          </a:r>
          <a:r>
            <a:rPr lang="fr-FR" sz="1900" kern="1200" dirty="0" smtClean="0"/>
            <a:t> variables  </a:t>
          </a:r>
          <a:endParaRPr lang="fr-FR" sz="1900" kern="1200" dirty="0"/>
        </a:p>
      </dsp:txBody>
      <dsp:txXfrm>
        <a:off x="2960092" y="1014"/>
        <a:ext cx="2172928" cy="1303757"/>
      </dsp:txXfrm>
    </dsp:sp>
    <dsp:sp modelId="{D80718AE-3275-449B-8EB6-C34A1E63BAC6}">
      <dsp:nvSpPr>
        <dsp:cNvPr id="0" name=""/>
        <dsp:cNvSpPr/>
      </dsp:nvSpPr>
      <dsp:spPr>
        <a:xfrm>
          <a:off x="2458519" y="2410704"/>
          <a:ext cx="469173" cy="91440"/>
        </a:xfrm>
        <a:custGeom>
          <a:avLst/>
          <a:gdLst/>
          <a:ahLst/>
          <a:cxnLst/>
          <a:rect l="0" t="0" r="0" b="0"/>
          <a:pathLst>
            <a:path>
              <a:moveTo>
                <a:pt x="0" y="45720"/>
              </a:moveTo>
              <a:lnTo>
                <a:pt x="46917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2680611" y="2453925"/>
        <a:ext cx="24988" cy="4997"/>
      </dsp:txXfrm>
    </dsp:sp>
    <dsp:sp modelId="{CFE57924-983E-4293-8029-9C2E9A6C89BD}">
      <dsp:nvSpPr>
        <dsp:cNvPr id="0" name=""/>
        <dsp:cNvSpPr/>
      </dsp:nvSpPr>
      <dsp:spPr>
        <a:xfrm>
          <a:off x="287390" y="1804545"/>
          <a:ext cx="2172928" cy="13037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GB" sz="1900" b="0" kern="1200" dirty="0" smtClean="0">
              <a:latin typeface="Abadi" panose="020B0604020104020204" pitchFamily="34" charset="0"/>
              <a:cs typeface="Calibri"/>
            </a:rPr>
            <a:t>3.Split data into training and testing sets </a:t>
          </a:r>
          <a:endParaRPr lang="fr-FR" sz="1900" kern="1200" dirty="0"/>
        </a:p>
      </dsp:txBody>
      <dsp:txXfrm>
        <a:off x="287390" y="1804545"/>
        <a:ext cx="2172928" cy="1303757"/>
      </dsp:txXfrm>
    </dsp:sp>
    <dsp:sp modelId="{0BA0D230-02FD-4631-9A53-3644008AEAAE}">
      <dsp:nvSpPr>
        <dsp:cNvPr id="0" name=""/>
        <dsp:cNvSpPr/>
      </dsp:nvSpPr>
      <dsp:spPr>
        <a:xfrm>
          <a:off x="1373854" y="3106502"/>
          <a:ext cx="2672702" cy="469173"/>
        </a:xfrm>
        <a:custGeom>
          <a:avLst/>
          <a:gdLst/>
          <a:ahLst/>
          <a:cxnLst/>
          <a:rect l="0" t="0" r="0" b="0"/>
          <a:pathLst>
            <a:path>
              <a:moveTo>
                <a:pt x="2672702" y="0"/>
              </a:moveTo>
              <a:lnTo>
                <a:pt x="2672702" y="251686"/>
              </a:lnTo>
              <a:lnTo>
                <a:pt x="0" y="251686"/>
              </a:lnTo>
              <a:lnTo>
                <a:pt x="0" y="469173"/>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2642230" y="3338590"/>
        <a:ext cx="135951" cy="4997"/>
      </dsp:txXfrm>
    </dsp:sp>
    <dsp:sp modelId="{DC48E1C4-8A8A-4FEE-94BE-68528F12615D}">
      <dsp:nvSpPr>
        <dsp:cNvPr id="0" name=""/>
        <dsp:cNvSpPr/>
      </dsp:nvSpPr>
      <dsp:spPr>
        <a:xfrm>
          <a:off x="2960092" y="1804545"/>
          <a:ext cx="2172928" cy="13037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GB" sz="1900" b="0" kern="1200" dirty="0" smtClean="0">
              <a:latin typeface="Abadi" panose="020B0604020104020204" pitchFamily="34" charset="0"/>
              <a:cs typeface="Calibri"/>
            </a:rPr>
            <a:t>4.Train models using training dataset and find </a:t>
          </a:r>
          <a:r>
            <a:rPr lang="en-GB" sz="1900" b="0" kern="1200" dirty="0" err="1" smtClean="0">
              <a:latin typeface="Abadi" panose="020B0604020104020204" pitchFamily="34" charset="0"/>
              <a:cs typeface="Calibri"/>
            </a:rPr>
            <a:t>hyperparameters</a:t>
          </a:r>
          <a:endParaRPr lang="fr-FR" sz="1900" kern="1200" dirty="0"/>
        </a:p>
      </dsp:txBody>
      <dsp:txXfrm>
        <a:off x="2960092" y="1804545"/>
        <a:ext cx="2172928" cy="1303757"/>
      </dsp:txXfrm>
    </dsp:sp>
    <dsp:sp modelId="{5014D325-E7AC-4E6C-8027-1EF4E84F7DE9}">
      <dsp:nvSpPr>
        <dsp:cNvPr id="0" name=""/>
        <dsp:cNvSpPr/>
      </dsp:nvSpPr>
      <dsp:spPr>
        <a:xfrm>
          <a:off x="287390" y="3608076"/>
          <a:ext cx="2172928" cy="13037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GB" sz="1900" b="0" kern="1200" dirty="0" smtClean="0">
              <a:latin typeface="Abadi" panose="020B0604020104020204" pitchFamily="34" charset="0"/>
              <a:cs typeface="Calibri"/>
            </a:rPr>
            <a:t>5.Test models using test data and find best performing model</a:t>
          </a:r>
          <a:endParaRPr lang="fr-FR" sz="1900" kern="1200" dirty="0"/>
        </a:p>
      </dsp:txBody>
      <dsp:txXfrm>
        <a:off x="287390" y="3608076"/>
        <a:ext cx="2172928" cy="130375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388977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191386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25913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api.spacexdata.com/v4/launches/pas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&lt;</a:t>
            </a:r>
            <a:r>
              <a:rPr lang="en-US" dirty="0" smtClean="0">
                <a:solidFill>
                  <a:schemeClr val="bg2"/>
                </a:solidFill>
                <a:latin typeface="Abadi"/>
                <a:ea typeface="SF Pro" pitchFamily="2" charset="0"/>
                <a:cs typeface="SF Pro" pitchFamily="2" charset="0"/>
              </a:rPr>
              <a:t>Zayd </a:t>
            </a:r>
            <a:r>
              <a:rPr lang="en-US" dirty="0" err="1" smtClean="0">
                <a:solidFill>
                  <a:schemeClr val="bg2"/>
                </a:solidFill>
                <a:latin typeface="Abadi"/>
                <a:ea typeface="SF Pro" pitchFamily="2" charset="0"/>
                <a:cs typeface="SF Pro" pitchFamily="2" charset="0"/>
              </a:rPr>
              <a:t>Benmiloud</a:t>
            </a:r>
            <a:r>
              <a:rPr lang="en-US" dirty="0" smtClean="0">
                <a:solidFill>
                  <a:schemeClr val="bg2"/>
                </a:solidFill>
                <a:latin typeface="Abadi"/>
                <a:ea typeface="SF Pro" pitchFamily="2" charset="0"/>
                <a:cs typeface="SF Pro" pitchFamily="2" charset="0"/>
              </a:rPr>
              <a:t> </a:t>
            </a:r>
            <a:r>
              <a:rPr lang="en-US" dirty="0" smtClean="0">
                <a:solidFill>
                  <a:schemeClr val="bg2"/>
                </a:solidFill>
                <a:latin typeface="Abadi"/>
                <a:ea typeface="SF Pro" pitchFamily="2" charset="0"/>
                <a:cs typeface="SF Pro" pitchFamily="2" charset="0"/>
              </a:rPr>
              <a:t>&gt;</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&lt;26/03/2024&gt;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52816" y="1478738"/>
            <a:ext cx="9929411" cy="4948473"/>
          </a:xfrm>
          <a:prstGeom prst="rect">
            <a:avLst/>
          </a:prstGeom>
        </p:spPr>
        <p:txBody>
          <a:bodyPr/>
          <a:lstStyle/>
          <a:p>
            <a:r>
              <a:rPr lang="en-US" sz="2200" dirty="0">
                <a:solidFill>
                  <a:schemeClr val="accent3">
                    <a:lumMod val="25000"/>
                  </a:schemeClr>
                </a:solidFill>
                <a:latin typeface="Abadi" panose="020B0604020104020204" pitchFamily="34" charset="0"/>
              </a:rPr>
              <a:t>Check data types and identify numerical and categorical data. </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Check </a:t>
            </a:r>
            <a:r>
              <a:rPr lang="en-US" sz="2200" dirty="0">
                <a:solidFill>
                  <a:schemeClr val="accent3">
                    <a:lumMod val="25000"/>
                  </a:schemeClr>
                </a:solidFill>
                <a:latin typeface="Abadi" panose="020B0604020104020204" pitchFamily="34" charset="0"/>
              </a:rPr>
              <a:t>the percentage of missing values for each column in the dataset and treat them as missing values. </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Check </a:t>
            </a:r>
            <a:r>
              <a:rPr lang="en-US" sz="2200" dirty="0">
                <a:solidFill>
                  <a:schemeClr val="accent3">
                    <a:lumMod val="25000"/>
                  </a:schemeClr>
                </a:solidFill>
                <a:latin typeface="Abadi" panose="020B0604020104020204" pitchFamily="34" charset="0"/>
              </a:rPr>
              <a:t>the flight numbers performed on launch sites and orbits using the pandas </a:t>
            </a:r>
            <a:r>
              <a:rPr lang="en-US" sz="2200" dirty="0" err="1">
                <a:solidFill>
                  <a:schemeClr val="accent3">
                    <a:lumMod val="25000"/>
                  </a:schemeClr>
                </a:solidFill>
                <a:latin typeface="Abadi" panose="020B0604020104020204" pitchFamily="34" charset="0"/>
              </a:rPr>
              <a:t>value_counts</a:t>
            </a:r>
            <a:r>
              <a:rPr lang="en-US" sz="2200" dirty="0">
                <a:solidFill>
                  <a:schemeClr val="accent3">
                    <a:lumMod val="25000"/>
                  </a:schemeClr>
                </a:solidFill>
                <a:latin typeface="Abadi" panose="020B0604020104020204" pitchFamily="34" charset="0"/>
              </a:rPr>
              <a:t> method. </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Create </a:t>
            </a:r>
            <a:r>
              <a:rPr lang="en-US" sz="2200" dirty="0">
                <a:solidFill>
                  <a:schemeClr val="accent3">
                    <a:lumMod val="25000"/>
                  </a:schemeClr>
                </a:solidFill>
                <a:latin typeface="Abadi" panose="020B0604020104020204" pitchFamily="34" charset="0"/>
              </a:rPr>
              <a:t>a new variable "Class" with values 0/1 indicating the success or failure of the first stage landing based on categorical variable outcomes.</a:t>
            </a:r>
          </a:p>
          <a:p>
            <a:pPr marL="0" indent="0">
              <a:buNone/>
            </a:pPr>
            <a:r>
              <a:rPr lang="en-US" sz="2200" dirty="0" smtClean="0">
                <a:solidFill>
                  <a:schemeClr val="accent3">
                    <a:lumMod val="25000"/>
                  </a:schemeClr>
                </a:solidFill>
                <a:latin typeface="Abadi" panose="020B0604020104020204" pitchFamily="34" charset="0"/>
              </a:rPr>
              <a:t>Link:</a:t>
            </a:r>
          </a:p>
          <a:p>
            <a:pPr marL="0" indent="0">
              <a:buNone/>
            </a:pPr>
            <a:r>
              <a:rPr lang="en-US" sz="2000" dirty="0"/>
              <a:t>https://github.com/Zaydbenz/testrepo1/blob/main/labs-jupyter-spacex-Data%20wrangling.py</a:t>
            </a:r>
            <a:endParaRPr lang="en-US" sz="20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a:t>
            </a:r>
            <a:r>
              <a:rPr lang="en-US" sz="2200" dirty="0" smtClean="0">
                <a:solidFill>
                  <a:schemeClr val="accent3">
                    <a:lumMod val="25000"/>
                  </a:schemeClr>
                </a:solidFill>
                <a:latin typeface="Abadi"/>
              </a:rPr>
              <a:t>charts:</a:t>
            </a:r>
          </a:p>
          <a:p>
            <a:pPr>
              <a:lnSpc>
                <a:spcPct val="100000"/>
              </a:lnSpc>
              <a:spcBef>
                <a:spcPts val="1400"/>
              </a:spcBef>
            </a:pPr>
            <a:r>
              <a:rPr lang="en-US" sz="2200" dirty="0" smtClean="0">
                <a:solidFill>
                  <a:schemeClr val="accent3">
                    <a:lumMod val="25000"/>
                  </a:schemeClr>
                </a:solidFill>
                <a:latin typeface="Abadi"/>
              </a:rPr>
              <a:t>In the sense to get insight into </a:t>
            </a:r>
            <a:r>
              <a:rPr lang="en-US" sz="2200" dirty="0" err="1" smtClean="0">
                <a:solidFill>
                  <a:schemeClr val="accent3">
                    <a:lumMod val="25000"/>
                  </a:schemeClr>
                </a:solidFill>
                <a:latin typeface="Abadi"/>
              </a:rPr>
              <a:t>data,in</a:t>
            </a:r>
            <a:r>
              <a:rPr lang="en-US" sz="2200" dirty="0" smtClean="0">
                <a:solidFill>
                  <a:schemeClr val="accent3">
                    <a:lumMod val="25000"/>
                  </a:schemeClr>
                </a:solidFill>
                <a:latin typeface="Abadi"/>
              </a:rPr>
              <a:t> order to be able to explain launch outcomes </a:t>
            </a:r>
            <a:r>
              <a:rPr lang="en-US" sz="2200" dirty="0" err="1" smtClean="0">
                <a:solidFill>
                  <a:schemeClr val="accent3">
                    <a:lumMod val="25000"/>
                  </a:schemeClr>
                </a:solidFill>
                <a:latin typeface="Abadi"/>
              </a:rPr>
              <a:t>i.e</a:t>
            </a:r>
            <a:r>
              <a:rPr lang="en-US" sz="2200" dirty="0" smtClean="0">
                <a:solidFill>
                  <a:schemeClr val="accent3">
                    <a:lumMod val="25000"/>
                  </a:schemeClr>
                </a:solidFill>
                <a:latin typeface="Abadi"/>
              </a:rPr>
              <a:t> the relationship between flight numbers and </a:t>
            </a:r>
            <a:r>
              <a:rPr lang="en-US" sz="2200" dirty="0" err="1" smtClean="0">
                <a:solidFill>
                  <a:schemeClr val="accent3">
                    <a:lumMod val="25000"/>
                  </a:schemeClr>
                </a:solidFill>
                <a:latin typeface="Abadi"/>
              </a:rPr>
              <a:t>payload,launch</a:t>
            </a:r>
            <a:r>
              <a:rPr lang="en-US" sz="2200" dirty="0" smtClean="0">
                <a:solidFill>
                  <a:schemeClr val="accent3">
                    <a:lumMod val="25000"/>
                  </a:schemeClr>
                </a:solidFill>
                <a:latin typeface="Abadi"/>
              </a:rPr>
              <a:t> sites and orbit types were examined by scatter charts and bar plot  : </a:t>
            </a:r>
          </a:p>
          <a:p>
            <a:pPr marL="0" indent="0">
              <a:lnSpc>
                <a:spcPct val="100000"/>
              </a:lnSpc>
              <a:spcBef>
                <a:spcPts val="1400"/>
              </a:spcBef>
              <a:buNone/>
            </a:pPr>
            <a:r>
              <a:rPr lang="en-US" sz="2200" dirty="0">
                <a:solidFill>
                  <a:schemeClr val="accent3">
                    <a:lumMod val="25000"/>
                  </a:schemeClr>
                </a:solidFill>
                <a:latin typeface="Abadi"/>
              </a:rPr>
              <a:t> </a:t>
            </a:r>
            <a:r>
              <a:rPr lang="en-US" sz="2200" dirty="0" smtClean="0">
                <a:solidFill>
                  <a:schemeClr val="accent3">
                    <a:lumMod val="25000"/>
                  </a:schemeClr>
                </a:solidFill>
                <a:latin typeface="Abadi"/>
              </a:rPr>
              <a:t>                 Flight numbers vs </a:t>
            </a:r>
            <a:r>
              <a:rPr lang="en-US" sz="2200" dirty="0" err="1" smtClean="0">
                <a:solidFill>
                  <a:schemeClr val="accent3">
                    <a:lumMod val="25000"/>
                  </a:schemeClr>
                </a:solidFill>
                <a:latin typeface="Abadi"/>
              </a:rPr>
              <a:t>payloadmass</a:t>
            </a:r>
            <a:r>
              <a:rPr lang="en-US" sz="2200" dirty="0" smtClean="0">
                <a:solidFill>
                  <a:schemeClr val="accent3">
                    <a:lumMod val="25000"/>
                  </a:schemeClr>
                </a:solidFill>
                <a:latin typeface="Abadi"/>
              </a:rPr>
              <a:t>.</a:t>
            </a:r>
          </a:p>
          <a:p>
            <a:pPr marL="0" indent="0">
              <a:lnSpc>
                <a:spcPct val="100000"/>
              </a:lnSpc>
              <a:spcBef>
                <a:spcPts val="1400"/>
              </a:spcBef>
              <a:buNone/>
            </a:pPr>
            <a:r>
              <a:rPr lang="en-US" sz="2200" dirty="0">
                <a:solidFill>
                  <a:schemeClr val="accent3">
                    <a:lumMod val="25000"/>
                  </a:schemeClr>
                </a:solidFill>
                <a:latin typeface="Abadi"/>
              </a:rPr>
              <a:t> </a:t>
            </a:r>
            <a:r>
              <a:rPr lang="en-US" sz="2200" dirty="0" smtClean="0">
                <a:solidFill>
                  <a:schemeClr val="accent3">
                    <a:lumMod val="25000"/>
                  </a:schemeClr>
                </a:solidFill>
                <a:latin typeface="Abadi"/>
              </a:rPr>
              <a:t>                 Flight numbers vs launch sites.</a:t>
            </a:r>
          </a:p>
          <a:p>
            <a:pPr marL="0" indent="0">
              <a:lnSpc>
                <a:spcPct val="100000"/>
              </a:lnSpc>
              <a:spcBef>
                <a:spcPts val="1400"/>
              </a:spcBef>
              <a:buNone/>
            </a:pPr>
            <a:r>
              <a:rPr lang="en-US" sz="2200" dirty="0">
                <a:solidFill>
                  <a:schemeClr val="accent3">
                    <a:lumMod val="25000"/>
                  </a:schemeClr>
                </a:solidFill>
                <a:latin typeface="Abadi"/>
              </a:rPr>
              <a:t> </a:t>
            </a:r>
            <a:r>
              <a:rPr lang="en-US" sz="2200" dirty="0" smtClean="0">
                <a:solidFill>
                  <a:schemeClr val="accent3">
                    <a:lumMod val="25000"/>
                  </a:schemeClr>
                </a:solidFill>
                <a:latin typeface="Abadi"/>
              </a:rPr>
              <a:t>                 </a:t>
            </a:r>
            <a:r>
              <a:rPr lang="en-US" sz="2200" dirty="0" err="1" smtClean="0">
                <a:solidFill>
                  <a:schemeClr val="accent3">
                    <a:lumMod val="25000"/>
                  </a:schemeClr>
                </a:solidFill>
                <a:latin typeface="Abadi"/>
              </a:rPr>
              <a:t>Filght</a:t>
            </a:r>
            <a:r>
              <a:rPr lang="en-US" sz="2200" dirty="0" smtClean="0">
                <a:solidFill>
                  <a:schemeClr val="accent3">
                    <a:lumMod val="25000"/>
                  </a:schemeClr>
                </a:solidFill>
                <a:latin typeface="Abadi"/>
              </a:rPr>
              <a:t> numbers vs payload.</a:t>
            </a:r>
          </a:p>
          <a:p>
            <a:pPr marL="0" indent="0">
              <a:lnSpc>
                <a:spcPct val="100000"/>
              </a:lnSpc>
              <a:spcBef>
                <a:spcPts val="1400"/>
              </a:spcBef>
              <a:buNone/>
            </a:pPr>
            <a:r>
              <a:rPr lang="en-US" sz="2200" dirty="0">
                <a:solidFill>
                  <a:schemeClr val="accent3">
                    <a:lumMod val="25000"/>
                  </a:schemeClr>
                </a:solidFill>
                <a:latin typeface="Abadi"/>
              </a:rPr>
              <a:t> </a:t>
            </a:r>
            <a:r>
              <a:rPr lang="en-US" sz="2200" dirty="0" smtClean="0">
                <a:solidFill>
                  <a:schemeClr val="accent3">
                    <a:lumMod val="25000"/>
                  </a:schemeClr>
                </a:solidFill>
                <a:latin typeface="Abadi"/>
              </a:rPr>
              <a:t>                 Flight numbers vs orbit types. </a:t>
            </a:r>
          </a:p>
          <a:p>
            <a:pPr marL="0" indent="0">
              <a:lnSpc>
                <a:spcPct val="100000"/>
              </a:lnSpc>
              <a:spcBef>
                <a:spcPts val="1400"/>
              </a:spcBef>
              <a:buNone/>
            </a:pPr>
            <a:r>
              <a:rPr lang="en-US" sz="2200" dirty="0">
                <a:solidFill>
                  <a:schemeClr val="accent3">
                    <a:lumMod val="25000"/>
                  </a:schemeClr>
                </a:solidFill>
                <a:latin typeface="Abadi"/>
              </a:rPr>
              <a:t> </a:t>
            </a:r>
            <a:r>
              <a:rPr lang="en-US" sz="2200" dirty="0" smtClean="0">
                <a:solidFill>
                  <a:schemeClr val="accent3">
                    <a:lumMod val="25000"/>
                  </a:schemeClr>
                </a:solidFill>
                <a:latin typeface="Abadi"/>
              </a:rPr>
              <a:t>                 success rate vs orbit types.</a:t>
            </a:r>
            <a:r>
              <a:rPr lang="en-US" sz="2200" dirty="0" smtClean="0">
                <a:solidFill>
                  <a:schemeClr val="accent3">
                    <a:lumMod val="25000"/>
                  </a:schemeClr>
                </a:solidFill>
                <a:latin typeface="Abadi"/>
              </a:rPr>
              <a:t>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1332"/>
            <a:ext cx="9745589" cy="4351338"/>
          </a:xfrm>
          <a:prstGeom prst="rect">
            <a:avLst/>
          </a:prstGeom>
        </p:spPr>
        <p:txBody>
          <a:bodyPr lIns="91440" tIns="45720" rIns="91440" bIns="45720" anchor="t"/>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In </a:t>
            </a:r>
            <a:r>
              <a:rPr lang="en-US" sz="2200" dirty="0">
                <a:solidFill>
                  <a:schemeClr val="accent3">
                    <a:lumMod val="25000"/>
                  </a:schemeClr>
                </a:solidFill>
                <a:latin typeface="Abadi"/>
              </a:rPr>
              <a:t>this sense to have better insight into data  </a:t>
            </a:r>
            <a:r>
              <a:rPr lang="en-US" sz="2200" dirty="0" smtClean="0">
                <a:solidFill>
                  <a:schemeClr val="accent3">
                    <a:lumMod val="25000"/>
                  </a:schemeClr>
                </a:solidFill>
                <a:latin typeface="Abadi"/>
              </a:rPr>
              <a:t>some various SQL queries performed, among of them are listed:</a:t>
            </a:r>
          </a:p>
          <a:p>
            <a:pPr lvl="1">
              <a:lnSpc>
                <a:spcPct val="100000"/>
              </a:lnSpc>
              <a:spcBef>
                <a:spcPts val="1400"/>
              </a:spcBef>
            </a:pPr>
            <a:r>
              <a:rPr lang="en-US" sz="1800" dirty="0" smtClean="0">
                <a:solidFill>
                  <a:schemeClr val="accent3">
                    <a:lumMod val="25000"/>
                  </a:schemeClr>
                </a:solidFill>
                <a:latin typeface="Abadi"/>
              </a:rPr>
              <a:t>    Figure out the names of the launch sites existed in the </a:t>
            </a:r>
            <a:r>
              <a:rPr lang="en-US" sz="1800" dirty="0" err="1" smtClean="0">
                <a:solidFill>
                  <a:schemeClr val="accent3">
                    <a:lumMod val="25000"/>
                  </a:schemeClr>
                </a:solidFill>
                <a:latin typeface="Abadi"/>
              </a:rPr>
              <a:t>SpaceX</a:t>
            </a:r>
            <a:r>
              <a:rPr lang="en-US" sz="1800" dirty="0" smtClean="0">
                <a:solidFill>
                  <a:schemeClr val="accent3">
                    <a:lumMod val="25000"/>
                  </a:schemeClr>
                </a:solidFill>
                <a:latin typeface="Abadi"/>
              </a:rPr>
              <a:t>.</a:t>
            </a:r>
          </a:p>
          <a:p>
            <a:pPr lvl="1">
              <a:lnSpc>
                <a:spcPct val="100000"/>
              </a:lnSpc>
              <a:spcBef>
                <a:spcPts val="1400"/>
              </a:spcBef>
            </a:pPr>
            <a:r>
              <a:rPr lang="en-US" sz="1800" dirty="0">
                <a:solidFill>
                  <a:schemeClr val="accent3">
                    <a:lumMod val="25000"/>
                  </a:schemeClr>
                </a:solidFill>
                <a:latin typeface="Abadi"/>
              </a:rPr>
              <a:t> </a:t>
            </a:r>
            <a:r>
              <a:rPr lang="en-US" sz="1800" dirty="0" smtClean="0">
                <a:solidFill>
                  <a:schemeClr val="accent3">
                    <a:lumMod val="25000"/>
                  </a:schemeClr>
                </a:solidFill>
                <a:latin typeface="Abadi"/>
              </a:rPr>
              <a:t>   Figure out the </a:t>
            </a:r>
            <a:r>
              <a:rPr lang="en-US" sz="1800" dirty="0">
                <a:solidFill>
                  <a:schemeClr val="accent3">
                    <a:lumMod val="25000"/>
                  </a:schemeClr>
                </a:solidFill>
                <a:latin typeface="Abadi"/>
              </a:rPr>
              <a:t>total number of successful and failure mission </a:t>
            </a:r>
            <a:r>
              <a:rPr lang="en-US" sz="1800" dirty="0" smtClean="0">
                <a:solidFill>
                  <a:schemeClr val="accent3">
                    <a:lumMod val="25000"/>
                  </a:schemeClr>
                </a:solidFill>
                <a:latin typeface="Abadi"/>
              </a:rPr>
              <a:t>outcomes.</a:t>
            </a:r>
          </a:p>
          <a:p>
            <a:pPr lvl="1">
              <a:lnSpc>
                <a:spcPct val="100000"/>
              </a:lnSpc>
              <a:spcBef>
                <a:spcPts val="1400"/>
              </a:spcBef>
            </a:pPr>
            <a:r>
              <a:rPr lang="en-US" sz="1800" dirty="0">
                <a:solidFill>
                  <a:schemeClr val="accent3">
                    <a:lumMod val="25000"/>
                  </a:schemeClr>
                </a:solidFill>
                <a:latin typeface="Abadi"/>
              </a:rPr>
              <a:t>  </a:t>
            </a:r>
            <a:r>
              <a:rPr lang="en-US" sz="1800" dirty="0" smtClean="0">
                <a:solidFill>
                  <a:schemeClr val="accent3">
                    <a:lumMod val="25000"/>
                  </a:schemeClr>
                </a:solidFill>
                <a:latin typeface="Abadi"/>
              </a:rPr>
              <a:t>  Figure out List </a:t>
            </a:r>
            <a:r>
              <a:rPr lang="en-US" sz="1800" dirty="0">
                <a:solidFill>
                  <a:schemeClr val="accent3">
                    <a:lumMod val="25000"/>
                  </a:schemeClr>
                </a:solidFill>
                <a:latin typeface="Abadi"/>
              </a:rPr>
              <a:t>the names of the </a:t>
            </a:r>
            <a:r>
              <a:rPr lang="en-US" sz="1800" dirty="0" err="1">
                <a:solidFill>
                  <a:schemeClr val="accent3">
                    <a:lumMod val="25000"/>
                  </a:schemeClr>
                </a:solidFill>
                <a:latin typeface="Abadi"/>
              </a:rPr>
              <a:t>booster_versions</a:t>
            </a:r>
            <a:r>
              <a:rPr lang="en-US" sz="1800" dirty="0">
                <a:solidFill>
                  <a:schemeClr val="accent3">
                    <a:lumMod val="25000"/>
                  </a:schemeClr>
                </a:solidFill>
                <a:latin typeface="Abadi"/>
              </a:rPr>
              <a:t> which have carried the </a:t>
            </a:r>
            <a:endParaRPr lang="en-US" sz="1800" dirty="0" smtClean="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 </a:t>
            </a:r>
            <a:r>
              <a:rPr lang="en-US" sz="1800" dirty="0" smtClean="0">
                <a:solidFill>
                  <a:schemeClr val="accent3">
                    <a:lumMod val="25000"/>
                  </a:schemeClr>
                </a:solidFill>
                <a:latin typeface="Abadi"/>
              </a:rPr>
              <a:t>    maximum payload mass.</a:t>
            </a:r>
          </a:p>
          <a:p>
            <a:pPr lvl="1">
              <a:lnSpc>
                <a:spcPct val="100000"/>
              </a:lnSpc>
              <a:spcBef>
                <a:spcPts val="1400"/>
              </a:spcBef>
            </a:pPr>
            <a:r>
              <a:rPr lang="en-US" sz="1800" dirty="0">
                <a:solidFill>
                  <a:schemeClr val="accent3">
                    <a:lumMod val="25000"/>
                  </a:schemeClr>
                </a:solidFill>
                <a:latin typeface="Abadi"/>
              </a:rPr>
              <a:t> </a:t>
            </a:r>
            <a:r>
              <a:rPr lang="en-US" sz="1800" dirty="0" smtClean="0">
                <a:solidFill>
                  <a:schemeClr val="accent3">
                    <a:lumMod val="25000"/>
                  </a:schemeClr>
                </a:solidFill>
                <a:latin typeface="Abadi"/>
              </a:rPr>
              <a:t>   Rank </a:t>
            </a:r>
            <a:r>
              <a:rPr lang="en-US" sz="1800" dirty="0">
                <a:solidFill>
                  <a:schemeClr val="accent3">
                    <a:lumMod val="25000"/>
                  </a:schemeClr>
                </a:solidFill>
                <a:latin typeface="Abadi"/>
              </a:rPr>
              <a:t>the </a:t>
            </a:r>
            <a:r>
              <a:rPr lang="en-US" sz="1800" dirty="0" smtClean="0">
                <a:solidFill>
                  <a:schemeClr val="accent3">
                    <a:lumMod val="25000"/>
                  </a:schemeClr>
                </a:solidFill>
                <a:latin typeface="Abadi"/>
              </a:rPr>
              <a:t>count </a:t>
            </a:r>
            <a:r>
              <a:rPr lang="en-US" sz="1800" dirty="0">
                <a:solidFill>
                  <a:schemeClr val="accent3">
                    <a:lumMod val="25000"/>
                  </a:schemeClr>
                </a:solidFill>
                <a:latin typeface="Abadi"/>
              </a:rPr>
              <a:t>of landing </a:t>
            </a:r>
            <a:r>
              <a:rPr lang="en-US" sz="1800" dirty="0" smtClean="0">
                <a:solidFill>
                  <a:schemeClr val="accent3">
                    <a:lumMod val="25000"/>
                  </a:schemeClr>
                </a:solidFill>
                <a:latin typeface="Abadi"/>
              </a:rPr>
              <a:t>outcomes for specific dates.</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smtClean="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 </a:t>
            </a:r>
            <a:r>
              <a:rPr lang="en-US" sz="2200" dirty="0" smtClean="0">
                <a:solidFill>
                  <a:schemeClr val="accent3">
                    <a:lumMod val="25000"/>
                  </a:schemeClr>
                </a:solidFill>
                <a:latin typeface="Abadi"/>
              </a:rPr>
              <a:t> </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 </a:t>
            </a:r>
            <a:r>
              <a:rPr lang="en-US" sz="2200" dirty="0" smtClean="0">
                <a:solidFill>
                  <a:schemeClr val="accent3">
                    <a:lumMod val="25000"/>
                  </a:schemeClr>
                </a:solidFill>
                <a:latin typeface="Abadi"/>
              </a:rPr>
              <a:t>  </a:t>
            </a:r>
          </a:p>
          <a:p>
            <a:pPr marL="0" indent="0">
              <a:lnSpc>
                <a:spcPct val="100000"/>
              </a:lnSpc>
              <a:spcBef>
                <a:spcPts val="1400"/>
              </a:spcBef>
              <a:buNone/>
            </a:pPr>
            <a:r>
              <a:rPr lang="en-US" sz="2200" dirty="0">
                <a:solidFill>
                  <a:schemeClr val="accent3">
                    <a:lumMod val="25000"/>
                  </a:schemeClr>
                </a:solidFill>
                <a:latin typeface="Abadi"/>
              </a:rPr>
              <a:t> </a:t>
            </a:r>
            <a:r>
              <a:rPr lang="en-US" sz="2200" dirty="0" smtClean="0">
                <a:solidFill>
                  <a:schemeClr val="accent3">
                    <a:lumMod val="25000"/>
                  </a:schemeClr>
                </a:solidFill>
                <a:latin typeface="Abadi"/>
              </a:rPr>
              <a:t>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Add </a:t>
            </a:r>
            <a:r>
              <a:rPr lang="en-US" sz="2200" dirty="0">
                <a:solidFill>
                  <a:schemeClr val="accent3">
                    <a:lumMod val="25000"/>
                  </a:schemeClr>
                </a:solidFill>
                <a:latin typeface="Abadi" panose="020B0604020104020204" pitchFamily="34" charset="0"/>
              </a:rPr>
              <a:t>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88555"/>
            <a:ext cx="10907598" cy="4351338"/>
          </a:xfrm>
          <a:prstGeom prst="rect">
            <a:avLst/>
          </a:prstGeom>
        </p:spPr>
        <p:txBody>
          <a:bodyPr>
            <a:normAutofit lnSpcReduction="1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To have better overview over rockets launch locations, in order to make map more readable and clear some map objects are added to folium map  as </a:t>
            </a:r>
            <a:r>
              <a:rPr lang="en-US" sz="2200" dirty="0" err="1" smtClean="0">
                <a:solidFill>
                  <a:schemeClr val="accent3">
                    <a:lumMod val="25000"/>
                  </a:schemeClr>
                </a:solidFill>
                <a:latin typeface="Abadi" panose="020B0604020104020204" pitchFamily="34" charset="0"/>
              </a:rPr>
              <a:t>makers,circles</a:t>
            </a:r>
            <a:r>
              <a:rPr lang="en-US" sz="2200" dirty="0" smtClean="0">
                <a:solidFill>
                  <a:schemeClr val="accent3">
                    <a:lumMod val="25000"/>
                  </a:schemeClr>
                </a:solidFill>
                <a:latin typeface="Abadi" panose="020B0604020104020204" pitchFamily="34" charset="0"/>
              </a:rPr>
              <a:t> ,etc.</a:t>
            </a:r>
          </a:p>
          <a:p>
            <a:pPr lvl="1">
              <a:lnSpc>
                <a:spcPct val="120000"/>
              </a:lnSpc>
              <a:spcBef>
                <a:spcPts val="1400"/>
              </a:spcBef>
            </a:pPr>
            <a:r>
              <a:rPr lang="en-US" sz="2000" dirty="0">
                <a:solidFill>
                  <a:schemeClr val="accent3">
                    <a:lumMod val="25000"/>
                  </a:schemeClr>
                </a:solidFill>
                <a:latin typeface="Abadi" panose="020B0604020104020204" pitchFamily="34" charset="0"/>
              </a:rPr>
              <a:t>Launch site areas</a:t>
            </a:r>
          </a:p>
          <a:p>
            <a:pPr lvl="1">
              <a:lnSpc>
                <a:spcPct val="120000"/>
              </a:lnSpc>
              <a:spcBef>
                <a:spcPts val="1400"/>
              </a:spcBef>
            </a:pPr>
            <a:r>
              <a:rPr lang="en-US" sz="2000" dirty="0">
                <a:solidFill>
                  <a:schemeClr val="accent3">
                    <a:lumMod val="25000"/>
                  </a:schemeClr>
                </a:solidFill>
                <a:latin typeface="Abadi" panose="020B0604020104020204" pitchFamily="34" charset="0"/>
              </a:rPr>
              <a:t>Launch outcomes per site </a:t>
            </a:r>
          </a:p>
          <a:p>
            <a:pPr lvl="1">
              <a:lnSpc>
                <a:spcPct val="120000"/>
              </a:lnSpc>
              <a:spcBef>
                <a:spcPts val="1400"/>
              </a:spcBef>
            </a:pPr>
            <a:r>
              <a:rPr lang="en-US" sz="2000" dirty="0">
                <a:solidFill>
                  <a:schemeClr val="accent3">
                    <a:lumMod val="25000"/>
                  </a:schemeClr>
                </a:solidFill>
                <a:latin typeface="Abadi" panose="020B0604020104020204" pitchFamily="34" charset="0"/>
              </a:rPr>
              <a:t>Launch site proximity to highways, railroads, towns and coast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Add </a:t>
            </a:r>
            <a:r>
              <a:rPr lang="en-US" sz="2200" dirty="0">
                <a:solidFill>
                  <a:schemeClr val="accent3">
                    <a:lumMod val="25000"/>
                  </a:schemeClr>
                </a:solidFill>
                <a:latin typeface="Abadi" panose="020B0604020104020204" pitchFamily="34" charset="0"/>
              </a:rPr>
              <a:t>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40000" lnSpcReduction="20000"/>
          </a:bodyPr>
          <a:lstStyle/>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10000"/>
              </a:lnSpc>
            </a:pPr>
            <a:r>
              <a:rPr lang="en-US" sz="4000" dirty="0">
                <a:solidFill>
                  <a:schemeClr val="accent3">
                    <a:lumMod val="25000"/>
                  </a:schemeClr>
                </a:solidFill>
                <a:latin typeface="Abadi" panose="020B0604020104020204" pitchFamily="34" charset="0"/>
              </a:rPr>
              <a:t>To</a:t>
            </a:r>
            <a:r>
              <a:rPr lang="en-US" sz="2200" dirty="0" smtClean="0">
                <a:solidFill>
                  <a:schemeClr val="accent3">
                    <a:lumMod val="25000"/>
                  </a:schemeClr>
                </a:solidFill>
                <a:latin typeface="Abadi" panose="020B0604020104020204" pitchFamily="34" charset="0"/>
              </a:rPr>
              <a:t> </a:t>
            </a:r>
            <a:r>
              <a:rPr lang="en-US" sz="4000" dirty="0" smtClean="0">
                <a:solidFill>
                  <a:schemeClr val="accent3">
                    <a:lumMod val="25000"/>
                  </a:schemeClr>
                </a:solidFill>
                <a:latin typeface="Abadi" panose="020B0604020104020204" pitchFamily="34" charset="0"/>
              </a:rPr>
              <a:t>enhance </a:t>
            </a:r>
            <a:r>
              <a:rPr lang="en-US" sz="4000" dirty="0">
                <a:solidFill>
                  <a:schemeClr val="accent3">
                    <a:lumMod val="25000"/>
                  </a:schemeClr>
                </a:solidFill>
                <a:latin typeface="Abadi" panose="020B0604020104020204" pitchFamily="34" charset="0"/>
              </a:rPr>
              <a:t>clarity in our dataset analysis, we've performed a dashboard to gain insights into the impact of payload mass and booster version on the landing outcome. </a:t>
            </a:r>
            <a:r>
              <a:rPr lang="en-US" sz="4000" dirty="0">
                <a:solidFill>
                  <a:schemeClr val="accent3">
                    <a:lumMod val="25000"/>
                  </a:schemeClr>
                </a:solidFill>
                <a:latin typeface="Abadi" panose="020B0604020104020204" pitchFamily="34" charset="0"/>
              </a:rPr>
              <a:t>As such, we've created two types of charts within the dashboard to effectively visualize these </a:t>
            </a:r>
            <a:r>
              <a:rPr lang="en-US" sz="4000" dirty="0">
                <a:solidFill>
                  <a:schemeClr val="accent3">
                    <a:lumMod val="25000"/>
                  </a:schemeClr>
                </a:solidFill>
                <a:latin typeface="Abadi" panose="020B0604020104020204" pitchFamily="34" charset="0"/>
              </a:rPr>
              <a:t>relationships :</a:t>
            </a:r>
          </a:p>
          <a:p>
            <a:pPr marL="0" indent="0">
              <a:lnSpc>
                <a:spcPct val="110000"/>
              </a:lnSpc>
              <a:buNone/>
            </a:pPr>
            <a:r>
              <a:rPr lang="en-US" sz="4000" dirty="0" smtClean="0">
                <a:solidFill>
                  <a:schemeClr val="accent3">
                    <a:lumMod val="25000"/>
                  </a:schemeClr>
                </a:solidFill>
                <a:latin typeface="Abadi" panose="020B0604020104020204" pitchFamily="34" charset="0"/>
              </a:rPr>
              <a:t>             </a:t>
            </a:r>
            <a:r>
              <a:rPr lang="en-US" sz="4000" b="1" dirty="0" smtClean="0">
                <a:solidFill>
                  <a:srgbClr val="1C7DDB"/>
                </a:solidFill>
                <a:latin typeface="Abadi" panose="020B0604020104020204" pitchFamily="34" charset="0"/>
              </a:rPr>
              <a:t>Pie chart : </a:t>
            </a:r>
            <a:r>
              <a:rPr lang="en-US" sz="4000" dirty="0">
                <a:solidFill>
                  <a:schemeClr val="accent3">
                    <a:lumMod val="25000"/>
                  </a:schemeClr>
                </a:solidFill>
                <a:latin typeface="Abadi" panose="020B0604020104020204" pitchFamily="34" charset="0"/>
              </a:rPr>
              <a:t>Success rate (per site), %; and Total successful landings by site, </a:t>
            </a:r>
            <a:r>
              <a:rPr lang="en-US" sz="4000" dirty="0" smtClean="0">
                <a:solidFill>
                  <a:schemeClr val="accent3">
                    <a:lumMod val="25000"/>
                  </a:schemeClr>
                </a:solidFill>
                <a:latin typeface="Abadi" panose="020B0604020104020204" pitchFamily="34" charset="0"/>
              </a:rPr>
              <a:t>%.</a:t>
            </a:r>
          </a:p>
          <a:p>
            <a:pPr>
              <a:lnSpc>
                <a:spcPct val="110000"/>
              </a:lnSpc>
            </a:pPr>
            <a:endParaRPr lang="en-US" sz="4000" dirty="0">
              <a:solidFill>
                <a:schemeClr val="accent3">
                  <a:lumMod val="25000"/>
                </a:schemeClr>
              </a:solidFill>
              <a:latin typeface="Abadi" panose="020B0604020104020204" pitchFamily="34" charset="0"/>
            </a:endParaRPr>
          </a:p>
          <a:p>
            <a:pPr marL="0" indent="0">
              <a:lnSpc>
                <a:spcPct val="110000"/>
              </a:lnSpc>
              <a:buNone/>
            </a:pPr>
            <a:r>
              <a:rPr lang="en-US" sz="4000" b="1" dirty="0" smtClean="0">
                <a:solidFill>
                  <a:srgbClr val="FF0000"/>
                </a:solidFill>
                <a:latin typeface="Abadi" panose="020B0604020104020204" pitchFamily="34" charset="0"/>
              </a:rPr>
              <a:t>            </a:t>
            </a:r>
            <a:r>
              <a:rPr lang="en-US" sz="4000" b="1" dirty="0">
                <a:solidFill>
                  <a:srgbClr val="1C7DDB"/>
                </a:solidFill>
                <a:latin typeface="Abadi" panose="020B0604020104020204" pitchFamily="34" charset="0"/>
              </a:rPr>
              <a:t>Scatter </a:t>
            </a:r>
            <a:r>
              <a:rPr lang="en-US" sz="4000" b="1" dirty="0" smtClean="0">
                <a:solidFill>
                  <a:srgbClr val="1C7DDB"/>
                </a:solidFill>
                <a:latin typeface="Abadi" panose="020B0604020104020204" pitchFamily="34" charset="0"/>
              </a:rPr>
              <a:t>plot: </a:t>
            </a:r>
            <a:r>
              <a:rPr lang="en-US" sz="4000" dirty="0">
                <a:solidFill>
                  <a:schemeClr val="accent3">
                    <a:lumMod val="25000"/>
                  </a:schemeClr>
                </a:solidFill>
                <a:latin typeface="Abadi" panose="020B0604020104020204" pitchFamily="34" charset="0"/>
              </a:rPr>
              <a:t>Launch outcomes by site within selected payload mass range, giving insight into which </a:t>
            </a:r>
            <a:r>
              <a:rPr lang="en-US" sz="4000" dirty="0" smtClean="0">
                <a:solidFill>
                  <a:schemeClr val="accent3">
                    <a:lumMod val="25000"/>
                  </a:schemeClr>
                </a:solidFill>
                <a:latin typeface="Abadi" panose="020B0604020104020204" pitchFamily="34" charset="0"/>
              </a:rPr>
              <a:t> </a:t>
            </a:r>
          </a:p>
          <a:p>
            <a:pPr marL="0" indent="0">
              <a:lnSpc>
                <a:spcPct val="110000"/>
              </a:lnSpc>
              <a:buNone/>
            </a:pPr>
            <a:r>
              <a:rPr lang="en-US" sz="4000" dirty="0">
                <a:solidFill>
                  <a:schemeClr val="accent3">
                    <a:lumMod val="25000"/>
                  </a:schemeClr>
                </a:solidFill>
                <a:latin typeface="Abadi" panose="020B0604020104020204" pitchFamily="34" charset="0"/>
              </a:rPr>
              <a:t> </a:t>
            </a:r>
            <a:r>
              <a:rPr lang="en-US" sz="4000" dirty="0" smtClean="0">
                <a:solidFill>
                  <a:schemeClr val="accent3">
                    <a:lumMod val="25000"/>
                  </a:schemeClr>
                </a:solidFill>
                <a:latin typeface="Abadi" panose="020B0604020104020204" pitchFamily="34" charset="0"/>
              </a:rPr>
              <a:t>                                booster versions </a:t>
            </a:r>
            <a:r>
              <a:rPr lang="en-US" sz="4000" dirty="0">
                <a:solidFill>
                  <a:schemeClr val="accent3">
                    <a:lumMod val="25000"/>
                  </a:schemeClr>
                </a:solidFill>
                <a:latin typeface="Abadi" panose="020B0604020104020204" pitchFamily="34" charset="0"/>
              </a:rPr>
              <a:t>were used</a:t>
            </a: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Add </a:t>
            </a:r>
            <a:r>
              <a:rPr lang="en-US" sz="2200" dirty="0">
                <a:solidFill>
                  <a:schemeClr val="accent3">
                    <a:lumMod val="25000"/>
                  </a:schemeClr>
                </a:solidFill>
                <a:latin typeface="Abadi" panose="020B0604020104020204" pitchFamily="34" charset="0"/>
              </a:rPr>
              <a:t>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3394"/>
            <a:ext cx="4876645" cy="3962433"/>
          </a:xfrm>
          <a:prstGeom prst="rect">
            <a:avLst/>
          </a:prstGeom>
        </p:spPr>
        <p:txBody>
          <a:bodyPr>
            <a:normAutofit fontScale="70000" lnSpcReduction="2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Applying the process steps described on the right. Then</a:t>
            </a:r>
            <a:r>
              <a:rPr lang="en-US" sz="2200" dirty="0" smtClean="0">
                <a:solidFill>
                  <a:schemeClr val="accent3">
                    <a:lumMod val="25000"/>
                  </a:schemeClr>
                </a:solidFill>
                <a:latin typeface="Abadi" panose="020B0604020104020204" pitchFamily="34" charset="0"/>
              </a:rPr>
              <a:t>, we apply the four classification models and tested:</a:t>
            </a:r>
          </a:p>
          <a:p>
            <a:pPr lvl="1">
              <a:lnSpc>
                <a:spcPct val="100000"/>
              </a:lnSpc>
              <a:spcBef>
                <a:spcPts val="1400"/>
              </a:spcBef>
            </a:pPr>
            <a:r>
              <a:rPr lang="en-US" sz="2000" dirty="0" smtClean="0">
                <a:solidFill>
                  <a:schemeClr val="accent3">
                    <a:lumMod val="25000"/>
                  </a:schemeClr>
                </a:solidFill>
                <a:latin typeface="Abadi" panose="020B0604020104020204" pitchFamily="34" charset="0"/>
              </a:rPr>
              <a:t>Logistic </a:t>
            </a:r>
            <a:r>
              <a:rPr lang="en-US" sz="2000" dirty="0">
                <a:solidFill>
                  <a:schemeClr val="accent3">
                    <a:lumMod val="25000"/>
                  </a:schemeClr>
                </a:solidFill>
                <a:latin typeface="Abadi" panose="020B0604020104020204" pitchFamily="34" charset="0"/>
              </a:rPr>
              <a:t>Regression</a:t>
            </a:r>
          </a:p>
          <a:p>
            <a:pPr lvl="1">
              <a:lnSpc>
                <a:spcPct val="100000"/>
              </a:lnSpc>
              <a:spcBef>
                <a:spcPts val="1400"/>
              </a:spcBef>
            </a:pPr>
            <a:r>
              <a:rPr lang="en-US" sz="2000" dirty="0">
                <a:solidFill>
                  <a:schemeClr val="accent3">
                    <a:lumMod val="25000"/>
                  </a:schemeClr>
                </a:solidFill>
                <a:latin typeface="Abadi" panose="020B0604020104020204" pitchFamily="34" charset="0"/>
              </a:rPr>
              <a:t>Support Vector Machine</a:t>
            </a:r>
          </a:p>
          <a:p>
            <a:pPr lvl="1">
              <a:lnSpc>
                <a:spcPct val="100000"/>
              </a:lnSpc>
              <a:spcBef>
                <a:spcPts val="1400"/>
              </a:spcBef>
            </a:pPr>
            <a:r>
              <a:rPr lang="en-US" sz="2000" dirty="0">
                <a:solidFill>
                  <a:schemeClr val="accent3">
                    <a:lumMod val="25000"/>
                  </a:schemeClr>
                </a:solidFill>
                <a:latin typeface="Abadi" panose="020B0604020104020204" pitchFamily="34" charset="0"/>
              </a:rPr>
              <a:t>Decision Tree</a:t>
            </a:r>
          </a:p>
          <a:p>
            <a:pPr lvl="1">
              <a:lnSpc>
                <a:spcPct val="100000"/>
              </a:lnSpc>
              <a:spcBef>
                <a:spcPts val="1400"/>
              </a:spcBef>
            </a:pPr>
            <a:r>
              <a:rPr lang="en-US" sz="2000" dirty="0">
                <a:solidFill>
                  <a:schemeClr val="accent3">
                    <a:lumMod val="25000"/>
                  </a:schemeClr>
                </a:solidFill>
                <a:latin typeface="Abadi" panose="020B0604020104020204" pitchFamily="34" charset="0"/>
              </a:rPr>
              <a:t>K-Nearest </a:t>
            </a:r>
            <a:r>
              <a:rPr lang="en-US" sz="2000" dirty="0" smtClean="0">
                <a:solidFill>
                  <a:schemeClr val="accent3">
                    <a:lumMod val="25000"/>
                  </a:schemeClr>
                </a:solidFill>
                <a:latin typeface="Abadi" panose="020B0604020104020204" pitchFamily="34" charset="0"/>
              </a:rPr>
              <a:t>Neighbors</a:t>
            </a:r>
          </a:p>
          <a:p>
            <a:pPr marL="0" indent="0">
              <a:lnSpc>
                <a:spcPct val="100000"/>
              </a:lnSpc>
              <a:spcBef>
                <a:spcPts val="1400"/>
              </a:spcBef>
              <a:buNone/>
            </a:pPr>
            <a:r>
              <a:rPr lang="en-US" sz="2000" dirty="0" smtClean="0">
                <a:solidFill>
                  <a:schemeClr val="accent3">
                    <a:lumMod val="25000"/>
                  </a:schemeClr>
                </a:solidFill>
                <a:latin typeface="Abadi" panose="020B0604020104020204" pitchFamily="34" charset="0"/>
              </a:rPr>
              <a:t>We tested the  four models indicates above using the method confusion matrix and </a:t>
            </a:r>
            <a:r>
              <a:rPr lang="en-US" sz="2200" dirty="0" err="1">
                <a:solidFill>
                  <a:schemeClr val="accent3">
                    <a:lumMod val="25000"/>
                  </a:schemeClr>
                </a:solidFill>
                <a:latin typeface="Abadi" panose="020B0604020104020204" pitchFamily="34" charset="0"/>
              </a:rPr>
              <a:t>and</a:t>
            </a:r>
            <a:r>
              <a:rPr lang="en-US" sz="2200" dirty="0">
                <a:solidFill>
                  <a:schemeClr val="accent3">
                    <a:lumMod val="25000"/>
                  </a:schemeClr>
                </a:solidFill>
                <a:latin typeface="Abadi" panose="020B0604020104020204" pitchFamily="34" charset="0"/>
              </a:rPr>
              <a:t> accuracy score (score method) was calculated for each </a:t>
            </a:r>
            <a:r>
              <a:rPr lang="en-US" sz="2200" dirty="0" smtClean="0">
                <a:solidFill>
                  <a:schemeClr val="accent3">
                    <a:lumMod val="25000"/>
                  </a:schemeClr>
                </a:solidFill>
                <a:latin typeface="Abadi" panose="020B0604020104020204" pitchFamily="34" charset="0"/>
              </a:rPr>
              <a:t>model</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Link:</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https://github.com/Zaydbenz/testrepo1/blob/main/SpaceX_Machine_Learning_Prediction_Part_5.jupyterlite.py</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12" name="Diagramme 11"/>
          <p:cNvGraphicFramePr/>
          <p:nvPr>
            <p:extLst>
              <p:ext uri="{D42A27DB-BD31-4B8C-83A1-F6EECF244321}">
                <p14:modId xmlns:p14="http://schemas.microsoft.com/office/powerpoint/2010/main" val="2696114363"/>
              </p:ext>
            </p:extLst>
          </p:nvPr>
        </p:nvGraphicFramePr>
        <p:xfrm>
          <a:off x="6231118" y="1313544"/>
          <a:ext cx="5420412" cy="49128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b="1" dirty="0">
                <a:solidFill>
                  <a:schemeClr val="accent3">
                    <a:lumMod val="25000"/>
                  </a:schemeClr>
                </a:solidFill>
                <a:latin typeface="Abadi" panose="020B0604020104020204" pitchFamily="34" charset="0"/>
              </a:rPr>
              <a:t>Exploratory data analysis results for Falcon 9 </a:t>
            </a:r>
          </a:p>
          <a:p>
            <a:pPr>
              <a:lnSpc>
                <a:spcPct val="100000"/>
              </a:lnSpc>
              <a:spcBef>
                <a:spcPts val="1400"/>
              </a:spcBef>
            </a:pPr>
            <a:r>
              <a:rPr lang="en-US" sz="1400" dirty="0">
                <a:solidFill>
                  <a:schemeClr val="accent3">
                    <a:lumMod val="25000"/>
                  </a:schemeClr>
                </a:solidFill>
                <a:latin typeface="Abadi" panose="020B0604020104020204" pitchFamily="34" charset="0"/>
              </a:rPr>
              <a:t>The average success rate of retrieving the first stage is around 67% and around 80% in 2020</a:t>
            </a:r>
          </a:p>
          <a:p>
            <a:pPr>
              <a:lnSpc>
                <a:spcPct val="100000"/>
              </a:lnSpc>
              <a:spcBef>
                <a:spcPts val="1400"/>
              </a:spcBef>
            </a:pPr>
            <a:r>
              <a:rPr lang="en-US" sz="1400" dirty="0">
                <a:solidFill>
                  <a:schemeClr val="accent3">
                    <a:lumMod val="25000"/>
                  </a:schemeClr>
                </a:solidFill>
                <a:latin typeface="Abadi" panose="020B0604020104020204" pitchFamily="34" charset="0"/>
              </a:rPr>
              <a:t>Depending on destination (orbit) and payload mass, the launch outcomes variate: </a:t>
            </a:r>
          </a:p>
          <a:p>
            <a:pPr lvl="1">
              <a:lnSpc>
                <a:spcPct val="100000"/>
              </a:lnSpc>
              <a:spcBef>
                <a:spcPts val="1400"/>
              </a:spcBef>
            </a:pPr>
            <a:r>
              <a:rPr lang="en-US" sz="1400" dirty="0">
                <a:solidFill>
                  <a:schemeClr val="accent3">
                    <a:lumMod val="25000"/>
                  </a:schemeClr>
                </a:solidFill>
                <a:latin typeface="Abadi" panose="020B0604020104020204" pitchFamily="34" charset="0"/>
              </a:rPr>
              <a:t>Very successful with launching heavy payload mass rockets</a:t>
            </a:r>
          </a:p>
          <a:p>
            <a:pPr lvl="1">
              <a:lnSpc>
                <a:spcPct val="100000"/>
              </a:lnSpc>
              <a:spcBef>
                <a:spcPts val="1400"/>
              </a:spcBef>
            </a:pPr>
            <a:r>
              <a:rPr lang="en-US" sz="1400" dirty="0">
                <a:solidFill>
                  <a:schemeClr val="accent3">
                    <a:lumMod val="25000"/>
                  </a:schemeClr>
                </a:solidFill>
                <a:latin typeface="Abadi" panose="020B0604020104020204" pitchFamily="34" charset="0"/>
              </a:rPr>
              <a:t>Very successful with launching to orbits VLEO, LEO and PO</a:t>
            </a:r>
          </a:p>
          <a:p>
            <a:pPr lvl="1">
              <a:lnSpc>
                <a:spcPct val="100000"/>
              </a:lnSpc>
              <a:spcBef>
                <a:spcPts val="1400"/>
              </a:spcBef>
            </a:pPr>
            <a:r>
              <a:rPr lang="en-US" sz="1400" dirty="0">
                <a:solidFill>
                  <a:schemeClr val="accent3">
                    <a:lumMod val="25000"/>
                  </a:schemeClr>
                </a:solidFill>
                <a:latin typeface="Abadi" panose="020B0604020104020204" pitchFamily="34" charset="0"/>
              </a:rPr>
              <a:t>Numerous but least successful with launching to orbits ISS and GTO</a:t>
            </a:r>
          </a:p>
          <a:p>
            <a:pPr lvl="1">
              <a:lnSpc>
                <a:spcPct val="100000"/>
              </a:lnSpc>
              <a:spcBef>
                <a:spcPts val="1400"/>
              </a:spcBef>
            </a:pPr>
            <a:r>
              <a:rPr lang="en-US" sz="1400" dirty="0">
                <a:solidFill>
                  <a:schemeClr val="accent3">
                    <a:lumMod val="25000"/>
                  </a:schemeClr>
                </a:solidFill>
                <a:latin typeface="Abadi" panose="020B0604020104020204" pitchFamily="34" charset="0"/>
              </a:rPr>
              <a:t>In majority of successful landings booster versions FT and B4 are used</a:t>
            </a:r>
          </a:p>
          <a:p>
            <a:pPr marL="0" indent="0">
              <a:lnSpc>
                <a:spcPct val="100000"/>
              </a:lnSpc>
              <a:spcBef>
                <a:spcPts val="1400"/>
              </a:spcBef>
              <a:buNone/>
            </a:pPr>
            <a:r>
              <a:rPr lang="en-US" sz="1400" b="1" dirty="0">
                <a:solidFill>
                  <a:schemeClr val="accent3">
                    <a:lumMod val="25000"/>
                  </a:schemeClr>
                </a:solidFill>
                <a:latin typeface="Abadi" panose="020B0604020104020204" pitchFamily="34" charset="0"/>
              </a:rPr>
              <a:t>Predictive analysis results</a:t>
            </a:r>
          </a:p>
          <a:p>
            <a:pPr>
              <a:lnSpc>
                <a:spcPct val="100000"/>
              </a:lnSpc>
              <a:spcBef>
                <a:spcPts val="1400"/>
              </a:spcBef>
            </a:pPr>
            <a:r>
              <a:rPr lang="en-US" sz="1400" dirty="0">
                <a:solidFill>
                  <a:schemeClr val="accent3">
                    <a:lumMod val="25000"/>
                  </a:schemeClr>
                </a:solidFill>
                <a:latin typeface="Abadi" panose="020B0604020104020204" pitchFamily="34" charset="0"/>
              </a:rPr>
              <a:t>Due to small data sample, all four classification models tested yield appx the same results, meaning every model can be used for predicting the launch outcome, and eventually price of the rocket manufacturing</a:t>
            </a:r>
            <a:endParaRPr lang="en-US" sz="1400" dirty="0"/>
          </a:p>
          <a:p>
            <a:pPr marL="457200" lvl="1" indent="0">
              <a:buNone/>
            </a:pPr>
            <a:endParaRPr lang="en-US" sz="14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34531"/>
            <a:ext cx="4961486" cy="4692680"/>
          </a:xfrm>
          <a:prstGeom prst="rect">
            <a:avLst/>
          </a:prstGeom>
        </p:spPr>
        <p:txBody>
          <a:bodyPr>
            <a:normAutofit lnSpcReduction="10000"/>
          </a:bodyPr>
          <a:lstStyle/>
          <a:p>
            <a:pPr marL="0" indent="0">
              <a:spcBef>
                <a:spcPts val="1400"/>
              </a:spcBef>
              <a:buNone/>
            </a:pPr>
            <a:endParaRPr lang="en-GB" sz="2400" dirty="0" smtClean="0"/>
          </a:p>
          <a:p>
            <a:pPr>
              <a:spcBef>
                <a:spcPts val="1400"/>
              </a:spcBef>
            </a:pPr>
            <a:r>
              <a:rPr lang="en-GB" sz="2400" dirty="0" smtClean="0"/>
              <a:t>Majority </a:t>
            </a:r>
            <a:r>
              <a:rPr lang="en-GB" sz="2400" dirty="0"/>
              <a:t>launches took place at CCAFS SLC 40, although success rates are higher at two other </a:t>
            </a:r>
            <a:r>
              <a:rPr lang="en-GB" sz="2400" dirty="0" smtClean="0"/>
              <a:t>sites.</a:t>
            </a:r>
          </a:p>
          <a:p>
            <a:pPr marL="0" indent="0">
              <a:spcBef>
                <a:spcPts val="1400"/>
              </a:spcBef>
              <a:buNone/>
            </a:pPr>
            <a:r>
              <a:rPr lang="en-GB" sz="2400" dirty="0" smtClean="0"/>
              <a:t> </a:t>
            </a:r>
            <a:endParaRPr lang="en-GB" sz="2400" dirty="0"/>
          </a:p>
          <a:p>
            <a:pPr>
              <a:spcBef>
                <a:spcPts val="1400"/>
              </a:spcBef>
            </a:pPr>
            <a:r>
              <a:rPr lang="en-GB" sz="2400" dirty="0"/>
              <a:t>More launches (continuous launch attempts) increase the likelihood of getting successful </a:t>
            </a:r>
            <a:r>
              <a:rPr lang="en-GB" sz="2400" dirty="0" smtClean="0"/>
              <a:t>landing.</a:t>
            </a:r>
          </a:p>
          <a:p>
            <a:pPr marL="0" indent="0">
              <a:spcBef>
                <a:spcPts val="1400"/>
              </a:spcBef>
              <a:buNone/>
            </a:pPr>
            <a:r>
              <a:rPr lang="en-GB" sz="2400" dirty="0" smtClean="0"/>
              <a:t>Link:</a:t>
            </a:r>
          </a:p>
          <a:p>
            <a:pPr marL="0" indent="0">
              <a:spcBef>
                <a:spcPts val="1400"/>
              </a:spcBef>
              <a:buNone/>
            </a:pPr>
            <a:r>
              <a:rPr lang="en-GB" sz="2400" dirty="0"/>
              <a:t>https://github.com/Zaydbenz/testrepo1/blob/main/jupyter-labs-eda-dataviz.ipynb.jupyterlite.py</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AutoShape 2" descr="data:image/png;base64,iVBORw0KGgoAAAANSUhEUgAAAicAAAIACAYAAABZ+cxTAAAAOXRFWHRTb2Z0d2FyZQBNYXRwbG90bGliIHZlcnNpb24zLjUuMiwgaHR0cHM6Ly9tYXRwbG90bGliLm9yZy8qNh9FAAAACXBIWXMAAA9hAAAPYQGoP6dpAAB/aUlEQVR4nO3dd1hTZxsG8DvsPQQEVAQZiuLGvTfuvbfVaq1bW0etVWutVmsdraPW3WpVXLXWPXBvAXGgoCiKoAKyBJnn++N8REISCIhwhPt3Xbk071lPDiE8eadMEAQBRERERBKhVdQBEBEREWXF5ISIiIgkhckJERERSQqTEyIiIpIUJidEREQkKUxOiIiISFKYnBAREZGkMDkhIiIiSWFyQkRERJLC5OQD+Pj4QCaTYc+ePUUdSq62bNkCmUyGJ0+eFNg5nzx5AplMhi1bthTYOfMjLz+H4cOHw8nJqcCunXlfb9y4UWDnJJGqn5VMJsO8efPydT6ZTIbx48d/eGCfkHnz5kEmkyEyMrKoQykUH/L++NS0aNECVatW/ejX+Rh/OzTB5CQbmUym0cPHx6eoQy00O3bswIoVK4o6jBLj8OHDxfoDNjOpVfVo0KBBUYeHS5cuYd68eYiJidFo/+HDh0Mmk6F69epQtRpISUyKpCzz/ffzzz8XdShFKiUlBStXrkStWrVgZmYGCwsLeHh4YPTo0QgMDMzx2DVr1nz0L6U6H/Xsn6A///xT4fm2bdtw4sQJpfLKlSvj/v37hRlakdmxYwfu3LmDyZMnK5Q7OjoiKSkJurq6RRNYPvzxxx/IyMgo6jBydPjwYaxevbpYJygAMGDAAHTs2FGhzMbGJsdjkpKSoKPzcT+2Ll26hPnz52P48OGwsLDQ+LiAgADs27cPvXr1+njBERWQXr164ciRIxgwYAA+//xzpKamIjAwEIcOHUKjRo3g7u4OABgyZAj69+8PfX19+bFr1qyBtbU1hg8f/tHiY3KSzeDBgxWeX7lyBSdOnFAqB1Ckycm7d++gp6cHLa2iq/ySyWQwMDAosuvnx6eUSBV3tWvXVvl7lROpvt8MDQ3h4OCA77//Hj179oRMJivqkApVYmIijIyMijoM0tD169dx6NAhLFy4EN98843Ctt9++02h1lBbWxva2tqFHCGbdQpERkYGFi5ciHLlysHAwACtW7dGcHCw0n5Xr15F+/btYW5uDiMjIzRv3hwXL17M9fyZfSp27tyJb7/9FmXLloWRkRHi4uI+6Lz//PMPOnXqhDJlykBfXx8uLi5YsGAB0tPT5fu0aNEC//33H54+fSqves/sB6Cuz8np06fRtGlTGBsbw8LCAt26dVNK5DLbwoODg+XfUM3NzTFixAgkJiYq7HvixAk0adIEFhYWMDExQaVKlZR+oQDNfg7Z+zFkreJdvnw5HB0dYWhoiObNm+POnTu53sNMiYmJGDNmDKysrGBmZoahQ4fizZs3SvsdOXJEfm9MTU3RqVMn3L17VyG+1atXA1BsYgTEP+Y9e/ZUOF+1atUgk8lw+/ZtedmuXbsgk8kU7nlYWBg+++wz2NraQl9fHx4eHti0aZNSfMnJyZg7dy5cXV2hr68PBwcHTJ8+HcnJyQr7ZTZVHDhwAFWrVpWf8+jRoxrfs/xQ1afAx8cHderUgYGBAVxcXPD777/L31+q5BTzvHnz8PXXXwMAKlSoIL//ubW3a2lp4dtvv8Xt27exf//+HPdV14af+Xuetck4s1/B7du30bx5cxgZGcHV1VXev+rs2bOoX78+DA0NUalSJZw8eVLlNSMjI9G3b1+YmZnBysoKkyZNwrt375T2++uvv+Dp6QlDQ0OUKlUK/fv3x7NnzxT2yYzp5s2baNasGYyMjFT+Pma6ffs2hg8fDmdnZxgYGMDOzg6fffYZoqKiFPbLy2dCcnIypkyZAhsbG5iamqJr1654/vy52hjyY/PmzWjVqhVKly4NfX19VKlSBWvXrlXaT10/FycnJ4Wahcyf+8WLFzF16lTY2NjA2NgYPXr0wOvXr5WOP3LkCJo3bw5TU1OYmZmhbt262LFjh9J+9+7dQ8uWLWFkZISyZctiyZIlub62R48eAQAaN26stE1bWxtWVlZKcWe+X52cnHD37l2cPXtW/vvRokUL+f4xMTGYPHkyHBwcoK+vD1dXV/z00095rrFmzUkBWLx4MbS0tPDVV18hNjYWS5YswaBBg3D16lX5PqdPn0aHDh3g6emJuXPnQktLS/7mP3/+POrVq5frdRYsWAA9PT189dVXSE5Ohp6e3gedd8uWLTAxMcHUqVNhYmKC06dP47vvvkNcXByWLl0KAJg9ezZiY2Px/PlzLF++HABgYmKi9pwnT55Ehw4d4OzsjHnz5iEpKQm//vorGjdujFu3bil1cOzbty8qVKiARYsW4datW9iwYQNKly6Nn376CQBw9+5ddO7cGdWrV8f3338PfX19BAcHq0y+NPk5qLNt2zbEx8dj3LhxePfuHVauXIlWrVohICAAtra2uR4/fvx4WFhYYN68eXjw4AHWrl2Lp0+fyv/gAGKT4bBhw+Dl5YWffvoJiYmJWLt2LZo0aQJfX184OTlhzJgxePHihcqmxKZNm+Lvv/+WP4+Ojsbdu3ehpaWF8+fPo3r16gCA8+fPw8bGBpUrVwYAvHz5Eg0aNJAnFDY2Njhy5AhGjhyJuLg4eXNdRkYGunbtigsXLmD06NGoXLkyAgICsHz5cjx8+BAHDhxQiOfChQvYt28fvvzyS5iammLVqlXo1asXQkNDFT7c1ElMTFTqqGlubp6n2i1fX1+0b98e9vb2mD9/PtLT0/H999+rbR7KLeaePXvi4cOH+Pvvv7F8+XJYW1sDyL25CQAGDhyIBQsW4Pvvv0ePHj0KrPbkzZs36Ny5M/r3748+ffpg7dq16N+/P7Zv347Jkyfjiy++wMCBA7F06VL07t0bz549g6mpqcI5+vbtCycnJyxatAhXrlzBqlWr8ObNG2zbtk2+z8KFCzFnzhz07dsXo0aNwuvXr/Hrr7+iWbNm8PX1VWjiioqKQocOHdC/f38MHjw4x9+REydO4PHjxxgxYgTs7Oxw9+5drF+/Hnfv3sWVK1eU7lNunwkAMGrUKPz1118YOHAgGjVqhNOnT6NTp04feKcVrV27Fh4eHujatSt0dHTw77//4ssvv0RGRgbGjRuX7/NOmDABlpaWmDt3Lp48eYIVK1Zg/Pjx2LVrl3yfLVu24LPPPoOHhwdmzZoFCwsL+Pr64ujRoxg4cKB8vzdv3qB9+/bo2bMn+vbtiz179mDGjBmoVq0aOnTooDYGR0dHAMD27dvRuHHjPDWVrlixAhMmTICJiQlmz54NAPKff2JiIpo3b46wsDCMGTMG5cuXx6VLlzBr1iyEh4fnre+iQDkaN26coO42nTlzRgAgVK5cWUhOTpaXr1y5UgAgBAQECIIgCBkZGYKbm5vg5eUlZGRkyPdLTEwUKlSoILRt2zbHGDKv4+zsLCQmJsrL83LezZs3CwCEkJAQhf2yGzNmjGBkZCS8e/dOXtapUyfB0dFRad+QkBABgLB582Z5Wc2aNYXSpUsLUVFR8jJ/f39BS0tLGDp0qLxs7ty5AgDhs88+Uzhnjx49BCsrK/nz5cuXCwCE169fq7k7mv8cBEEQhg0bpvBaMl+DoaGh8Pz5c3n51atXBQDClClT1F5XEN7fV09PTyElJUVevmTJEgGA8M8//wiCIAjx8fGChYWF8PnnnyscHxERIZibmyuUq3vPeXt7CwCEe/fuCYIgCAcPHhT09fWFrl27Cv369ZPvV716daFHjx7y5yNHjhTs7e2FyMhIhfP1799fMDc3l78P/vzzT0FLS0s4f/68wn7r1q0TAAgXL16UlwEQ9PT0hODgYHmZv7+/AED49ddfc7xnmfdc1ePMmTPy/bL/rDKvO3fuXPnzLl26CEZGRkJYWJi8LCgoSNDR0VG6h5rGvHTpUqXflZwMGzZMMDY2FgRBELZu3SoAEPbt26dw3XHjxsmfq/pdFIT37+Os96B58+YCAGHHjh3yssDAQAGAoKWlJVy5ckVefuzYMaXfx8zfs65duypc68svvxQACP7+/oIgCMKTJ08EbW1tYeHChQr7BQQECDo6OgrlmTGtW7dOo/uj6nPm77//FgAI586dU4o1t88EPz8/AYDw5ZdfKuw3cOBApfeHKpnvv6VLl+Y5bi8vL8HZ2VmhTN01HR0dhWHDhsmfZ/7c27Rpo/B5PWXKFEFbW1uIiYkRBEEQYmJiBFNTU6F+/fpCUlKSwjmzHpf5c9i2bZu8LDk5WbCzsxN69eqV42vLyMiQH29raysMGDBAWL16tfD06VOlfVW9Xz08PITmzZsr7btgwQLB2NhYePjwoUL5zJkzBW1tbSE0NDTHuLJis04BGDFiBPT09OTPmzZtCgB4/PgxAMDPzw9BQUEYOHAgoqKiEBkZicjISLx9+xatW7fGuXPnNKryGjZsGAwNDeXPP/S8Wc8VHx+PyMhING3aFImJibn21lYlPDwcfn5+GD58OEqVKiUvr169Otq2bYvDhw8rHfPFF18oPG/atCmioqLkTVaZ39b++eefXO9Rbj+HnHTv3h1ly5aVP69Xrx7q16+vMmZVRo8erfCNf+zYsdDR0ZEff+LECcTExGDAgAHyn1NkZCS0tbVRv359nDlzJtdrZL6ec+fOARBrSOrWrYu2bdvi/PnzAMQq1Tt37sj3FQQBe/fuRZcuXSAIgsK1vby8EBsbi1u3bgEAvL29UblyZbi7uyvs16pVKwBQirFNmzZwcXGRP69evTrMzMw0ut+Z9+zEiRMKjxo1amh0LACkp6fj5MmT6N69O8qUKSMvd3V1Vfut8UNjzs2gQYPg5uaG77//XuXInfwwMTFB//795c8rVaoECwsLVK5cGfXr15eXZ/5f1WvJ/k1/woQJACB/f+7btw8ZGRno27evws/ezs4Obm5uSj97fX19jBgxQqP4s37OvHv3DpGRkfJRWZnvvaxy+0zIjHnixIkK+2XvsP+hssYdGxuLyMhING/eHI8fP0ZsbGy+zzt69GiF2qKmTZsiPT0dT58+BSB+VsTHx2PmzJlKfayy1zKZmJgo9NvS09NDvXr1cn0/y2QyHDt2DD/88AMsLS3x999/Y9y4cXB0dES/fv00HqmWnbe3N5o2bQpLS0uF91GbNm2Qnp4u/+zSBJt1CkD58uUVnltaWgKAvM9BUFAQADG5UCc2NlZ+nDoVKlRQeP6h57179y6+/fZbnD59Wv6Ln/W4vMr85apUqZLStsqVK+PYsWN4+/YtjI2N5eU53TszMzP069cPGzZswKhRozBz5ky0bt0aPXv2RO/evZU6A+f2c8iJm5ubUlnFihWxe/fuXI9VdbyJiQns7e3l7bSZP6vMP/TZmZmZ5XoNW1tbuLm54fz58xgzZgzOnz+Pli1bolmzZpgwYQIeP36M+/fvIyMjQ56cvH79GjExMVi/fj3Wr1+v8ryvXr2Sx3j//n21TRiZ+2XKfr8B8Z5rcr8B8Z61adNGo33VxZOUlARXV1elbarKgA+POTfa2tr49ttvMWzYMBw4cAA9evT44HOWK1dO6Y+Subk5HBwclMoA1e/37O9PFxcXaGlpKbw/BUFQ+XsAKHckL1u2rMIXgZxER0dj/vz52Llzp9J7SNXnTG6fCU+fPoWWlpZCkgmo/tz5EBcvXsTcuXNx+fJlpT4vsbGx8vudV7l9TmX2B9FkDhNV7w1LS0uFPmjq6OvrY/bs2Zg9ezbCw8Nx9uxZrFy5Ert374auri7++usvjV5PVkFBQbh9+7bGnyE5YXJSANT1ZM785pT5jX/p0qWoWbOmyn1z6seRKWsm/6HnjYmJQfPmzWFmZobvv/8eLi4uMDAwwK1btzBjxoxCG26b270zNDTEuXPncObMGfz33384evQodu3ahVatWuH48eMKx+d2rqKUeT///PNP2NnZKW3XtM23SZMmOHXqFJKSknDz5k189913qFq1KiwsLHD+/Hncv38fJiYmqFWrlsJ1Bw8erDaJzeyrkpGRgWrVquGXX35RuV/2P4ZSvt/qFEbMgwYNkvc96d69u9J2dX1RsnZEz0pdzB/yWrLHkJGRAZlMhiNHjqg8b/bPkeyfRTnp27cvLl26hK+//ho1a9aEiYkJMjIy0L59e5WfM1J4Xz169AitW7eGu7s7fvnlFzg4OEBPTw+HDx/G8uXLNfp8zOvPMz+vr6DOZW9vj/79+6NXr17w8PDA7t27sWXLljwP28/IyEDbtm0xffp0ldsrVqyo8bmYnBSCzAzfzMzsg74pFuR5fXx8EBUVhX379qFZs2by8pCQEKV9Ne3Yl9nJ6sGDB0rbAgMDYW1trVBroiktLS20bt0arVu3xi+//IIff/wRs2fPxpkzZwrsfmbWbGT18OFDjWeTDQoKQsuWLeXPExISEB4eLp/HI/NnVbp06Vxjzul+N23aFJs3b8bOnTuRnp6ORo0aQUtLC02aNJEnJ40aNZJ/aGWOZkhPT8/1ui4uLvD390fr1q0/iaGwpUuXhoGBgcqRcarKNPWhrz2z9mT48OH4559/lLZnflPOXnWeWfP4MQQFBSnUvAYHByMjI0P+/nZxcYEgCKhQoUKe/oDk5s2bNzh16hTmz5+P7777TiGe/HJ0dERGRgYePXqkUFui6nMnv/79918kJyfj4MGDCjUdqppfLS0tlX6WKSkpCA8Pz9e1Mz8r7ty5o7YG8GPR1dVF9erVERQUJG/WU0Xd74iLiwsSEhIK5HOZfU4KgaenJ1xcXPDzzz8jISFBabuqYWQf+7yZf7yyZtgpKSlYs2aN0r7GxsYaNfPY29ujZs2a2Lp1q8Iv6507d3D8+HGlCbc0ER0drVSWWUuUfXjrhzhw4ADCwsLkz69du4arV6/m2OM9q/Xr1yM1NVX+fO3atUhLS5Mf7+XlBTMzM/z4448K+2XK+rPKTOBUtftmNtf89NNPqF69urxquWnTpjh16hRu3Lgh3wcQf869evXC3r17VQ6Nznrdvn37IiwsDH/88YfSfklJSXj79m2O96CwaWtro02bNjhw4ABevHghLw8ODsaRI0fyfd6c7r+mBg8eDFdXV8yfP19pW+Yfn6zt7+np6Wqb3QpC5vD0TL/++isAyN+fPXv2hLa2NubPn6/0rVsQBKVhv5pS9TkD4INmnM6MedWqVQV2zuxUxR0bG4vNmzcr7evi4qLUl2L9+vVqa05y065dO5iammLRokVKw70LqvYoKCgIoaGhSuUxMTG4fPkyLC0tcxyhZmxsrPL3o2/fvrh8+TKOHTum8txpaWkax8iak0KgpaWFDRs2oEOHDvDw8MCIESNQtmxZhIWF4cyZMzAzM8O///5bqOdt1KgRLC0tMWzYMEycOBEymQx//vmnyje/p6cndu3ahalTp6Ju3bowMTFBly5dVJ536dKl6NChAxo2bIiRI0fKhxKbm5vna8bT77//HufOnUOnTp3g6OiIV69eYc2aNShXrhyaNGmS5/Op4+rqiiZNmmDs2LFITk7GihUrYGVlpbZ6MruUlBS0bt0affv2xYMHD7BmzRo0adIEXbt2BSDWbq1duxZDhgxB7dq10b9/f9jY2CA0NBT//fcfGjdujN9++w2AeL8BscOfl5cXtLW15R0iXV1dYWdnhwcPHsg7NQJAs2bNMGPGDABQSE4AcYj1mTNnUL9+fXz++eeoUqUKoqOjcevWLZw8eVKeAA4ZMgS7d+/GF198gTNnzqBx48ZIT09HYGAgdu/ejWPHjqFOnTofcJcL3rx583D8+HE0btwYY8eORXp6On777TdUrVoVfn5++Tpn5v2fPXs2+vfvD11dXXTp0iVPtX7a2tqYPXu2yk6jHh4eaNCgAWbNmoXo6GiUKlUKO3fuzNMHd16FhISga9euaN++PS5fviwfhpvZAdnFxQU//PADZs2ahSdPnqB79+4wNTVFSEgI9u/fj9GjR+Orr77K83XNzMzQrFkzLFmyBKmpqShbtiyOHz+usoZWUzVr1sSAAQOwZs0axMbGolGjRjh16lSea8tOnTqlcq6X7t27o127dtDT00OXLl0wZswYJCQk4I8//kDp0qWVakRGjRqFL774Ar169ULbtm3h7++PY8eOyYeh55WZmRmWL1+OUaNGoW7duhg4cCAsLS3h7++PxMREbN26NV/nzcrf3x8DBw5Ehw4d0LRpU5QqVQphYWHYunUrXrx4gRUrVuQ48ZqnpyfWrl2LH374Aa6urihdujRatWqFr7/+GgcPHkTnzp0xfPhweHp64u3btwgICMCePXvw5MkTze+LxuN6SihNhhJ7e3srlKsaYisIguDr6yv07NlTsLKyEvT19QVHR0ehb9++wqlTp3KMQd118nJeVcPBLl68KDRo0EAwNDQUypQpI0yfPl0+HDHrcMaEhARh4MCBgoWFhQBAPrxT3es8efKk0LhxY8HQ0FAwMzMTunTpIh/+milz2GD2IcLZ4zx16pTQrVs3oUyZMoKenp5QpkwZYcCAAQpD1fLyc1A3lHjp0qXCsmXLBAcHB0FfX19o2rSpfJhlTjLjPXv2rDB69GjB0tJSMDExEQYNGqQwnDprrF5eXoK5ublgYGAguLi4CMOHDxdu3Lgh3yctLU2YMGGCYGNjI8hkMqX3X58+fQQAwq5du+RlKSkpgpGRkaCnp6c0/FAQBOHly5fCuHHjBAcHB0FXV1ews7MTWrduLaxfv15hv5SUFOGnn34SPDw8BH19fcHS0lLw9PQU5s+fL8TGxsr3Q7bhsZmyD59URdOhnJoMJRYE8T1Sq1YtQU9PT3BxcRE2bNggTJs2TTAwMFA6VtOYFyxYIJQtW1bQ0tLKdVhx1qHEWaWmpgouLi4qr/vo0SOhTZs2gr6+vmBrayt88803wokTJ1QOJfbw8FAZc6dOnZTKs18r8/fs3r17Qu/evQVTU1PB0tJSGD9+vMr3yd69e4UmTZoIxsbGgrGxseDu7i6MGzdOePDgQa4xqfP8+XOhR48egoWFhWBubi706dNHePHihdLPUtPPBEEQhKSkJGHixImClZWVYGxsLHTp0kV49uxZnoYSq3v8+eefgiCIQ/WrV68uGBgYCE5OTsJPP/0kbNq0SSmW9PR0YcaMGYK1tbVgZGQkeHl5CcHBwWqHEl+/fl0hHlVDyDOv36hRI/nnaL169YS///5bvl3dz0HV7012L1++FBYvXiw0b95csLe3F3R0dARLS0uhVatWwp49exT2VXX/IyIihE6dOgmmpqYCAIVhxfHx8cKsWbMEV1dXQU9PT7C2thYaNWok/PzzzwrTLeRGJggS7r1G9JE9efIEFSpUwNKlS/P1zZCkqXv37rh79+4H9W0goqLDPidE9ElLSkpSeB4UFITDhw8rTKlNRJ8W9jkhok+as7OzfO2Wp0+fYu3atdDT09O4vxARSQ+TEyL6pLVv3x5///03IiIioK+vj4YNG+LHH39UO6EYEUkf+5wQERGRpLDPCREREUkKkxMiIiKSFCYnlCtBEBAXFyfpNVOIiKj4YHJCuYqPj4e5uTni4+OLOhQiIioBmJwQERGRpDA5ISIiIklhckJERESSwuSEiIiIJIXJCREREUkKkxMiIiKSFCYnREREJClMToiIiEhSmJwQERGRpDA5ISIiIklhckJERESSwuSEiIiIJIXJCREREUkKkxMiIiKSFCYnREREJClMToiIiEhSmJwQERGRpDA5ISIiIklhckJERESSwuSEiIiIJIXJCREREUkKkxMiIiKSFCYnREREJClMToiIiEhSmJwQERGRpDA5ISIiIklhckJERESSwuSEiIiIJIXJCREREUkKkxMiIiKSFCYnREREJClMToiIiEhSmJwQERGRpDA5ISIiIklhckJERESSwuSEiIiIJIXJCREREUkKkxMiIiKSFCYnREREJClMToiIiEhSmJwQERGRpDA5ISIiIklhckJERESSwuSEiIiIJIXJCREREUkKkxMiIiKSFCYnREREJClMToiIiEhSmJwQERGRpDA5ISIiIklhckJERESSwuSEiIiIJEWnqAOgkiUk8i38n8WgrKUh6jqVKupwqCQQBCDsFpD6FihXD9A1KOqIiCgXTE6oUGRkCJi1LwC7bz6DIIhl1cuZY+OwurAx1S/a4Kj4enUf2D0MiHwgPje0BDotA6r2Ktq48ulV/DuEx7yDS2kTmOgXw4/vp5eAq78Dsc+AsnWARuMBi/JFHRUVAZkgZP6pIFItLi4O5ubmiI2NhZmZWb7O8deVp/j2wB2l8g5V7bB2sOeHhkikLCMD+LU28CZEsVxLBxh3DbByKZq48uFdajq+2ReAf/xfID1DgLGeNsY0d8HE1m5FHVrBuXsA2DMCEDLelxlZA5+fAiydNDuHIAA3twD+O4HURKBSB6DheMAgf59bVHSKYepNUrTfN0xl+fF7L/E2OQ3GKr4FJiSnwVBXG9paMpXHCoKAi8FRuPI4ClYmeuhWsyxKGesVaNwfLOgkEPiv+Aexai/AsVFRR1RyPL2gnJgAQEYa4P830HwGELAHCD4J6JsCtQYD5eoUfpwaWHwkEPuy/A69TUnHLycewqGUIXrUKleEkRUQQQBOzVdMTAAgMRK4uAro/Itm5/lvKnBj0/vnEbeBh0eBkScAHdbQfkqYnFChSE5LV1meniEgNV3xA+nMg1dYcvQB7ofHwdxQF4Pql8fUthWho/2+/3ZaegbGbr+FE/deysuWHX+ITcProl4FsS9LYEQcnkS+hbudGZysjRWuEZuYiqTUdNiZf8T+B/9OBm5ufv/8+gagxSygxcyPd016712c+m1Jb4AdfYFHp9+X3dwCdFwK1BkJaElnrEBqega8bzxTuW3H1dDikZy8fQ1EP1a97dk1zc7x5on4M8wu3F+slanRL5/BUVFgckKFok1lW9wJU/5jUdfJEhZG72s7/J/F4POtN5CWIbY2xialYo3PIySnZWBO5yry/fb5hikkJoBY0zJz720cHN8Y4//2hc+D1wAAmQzoUbMslvSujtikVHyzPwAn7r1EhgBUsTfD9908UKegO+c+v6mYmGQ6+xNQcyDb0QuDYyNAxxBIS1LepmusmJgAAATg8FfA4a8Bl5ZA2wWAXdU8XTLuXSrOP4yEjrYMzSvawEBXO//x/19yWgbepqhO7qPepnzw+SVB3wzQMwFSEpS3mZXR7Bxht5RrXuTbbjI5+cRI5+sBFWujmjqjRjlzhTJLI13M76r44b/10hN5YpLVjquheJucJn9+/O5LpX0A4HHkW8zaFyBPTACxxnifbxj+OB+C0X/exLG7YmICAPfC4zB883VExL7L70tT7dEp1eVChoo/iiVbYkoa/rzyFJN3+mLxkUA8iXxbMCc2KgW0na9cXrkLkBiVw4GC+DPa0gmIj9D4cgd8w9Dgx1MYt+MWxvx5Ew0WncLF4Mi8x52Nib4Oqmf73cnUyMXqg88vCboGgOdw1dvqj9bsHDkl/BYOeQ6JihZrTqhQmOjrYM/YRjh6J0I+lLhHrbIKtSYAEBqdqPL4pNR0vI5PlvdN0dNR3Q8FAE7ef6WyfMfVp3j2RvlbdEJyGrxvPMMETTsXpiaJTTQPjort2DX6A9X7Ku6jn0MHvJy2lTCxSano9/tlBEbEy8s2XwzBxmF10cTN+sMvUH+MOOrj9k4g5S1Q0Qtw7wycnJv7se9igFvbgObTc931+ZtEfOXtr5BYxySmYuxfN3Hlm9Yw0svhozb0CnDtDyAuDChXF2jwJWBmr7DLNx0rY9ima0hOe18zYGdmgC9buCqf794/wIUVQPQjwLYa0OwrsSZI6trMAzLSgVtbxc6sZmWBlt8Arm00O75cHXGo+PNszUAGFkCNAQUdLX1kTE6o0Ohqa6FLjTLoUkN9NW3Vsua48fSNUrmVsR7KWBjKn3etURaHA5S/1VYtY4Z74ar7GqirGgeAF2pqThKS05CYkobSpv/vm5KRDvzVC3h68f1Oj06J1cYdfsoSSE/g5DzlJgUjK3EEAQEQE5GsiQkgNmPM+/cuTk5tnqdzvYhJQmh0ItxKm8DKJEvnx3Ke4iOrmoOAy2sAQf17AgAQFazRtf/1D1dZ4xf3Lg2n7r9S/56/ux/Y89n75ojQy0CANzDqFGBeVr5bA2cr/DexKf668hTPohNRrZw5BjdwhLVJtk6eAXuAvSPfP396AfjrMjBkP+Cct/tZ6LR1gQ6LgdZzgMRosTlHS4NmsfiXwMWVQMhZsWNzubrAC1+x47NDfaDDEsC4ABJdKlRMTkhSRjapgH/8wvAmMVWh3KGUEWbuvQ2vqnZoV8UW7avaYWSTCth0MUQ+b0o5S0Os6F8LPx6+j9OByrUnLSpZ46Cf6j8ino6WCs/j3qVi7j93cej2C6SmC3C3M8XcLh5omHxRMTHJdG29+I3X0lF8blIa6PcncGCs2NkPAMwdgN6bAV1D5eNLqPNBqps9gl8lICwmCWUtcr9X71LTMX3PbRy6/QIZAqCnrYWhDR0xu1NlyGRqathKVwZ6rhf7lyRFqz+5rWZ9TtR1+M6MT6WMDDGBzd5PIj4cuPwb0H6RQrFraRPM6+qRcyDnliqXCenAhV+Uk5OYUPF9+yoQKO0O1P38/fu3KOkZiw9NJEYDG9sCMU8Vy5vNABp8ITbt0SeJyQkVnaATwL0DAGRiTYNLKziUMsK+LxtjzZlg3Hj6Bu9S0xEe+w5+z2Lg9ywG+3zD0LdOOSzpXQNzOlfB0IaOuPo4GtamemjmZgMdbS1807Eybj+PRWRCsvxSFayNMbNDZVibGGD9OcVRAdXKmqNLDcVq9El/++JMln4rgRHxGLHlGq55nofKRhkhA3h+XfHD3a0tMOUe8OyKOJTYob5m3wRLEDMD1R9B2loyGOtpdq+WHH2Ag/4v5M9T0jOw4UIIHK2NMaRBDn9sq/UWm3he3BKbVe7uyxZcOXF4sQbaVLbFipNBSuV62lpoUam06oPiw8URJqqEXtbougoyMoDXgaq3vbqv+DziDrClI/AuFgAQF3QBmy5F4Yx5T5iYmqJX7XLoWbsARgG9ui++961zaDINuyXWIEEAqnTP23Dum5uVExMAuLJanMCNPllMTqhoHP5a/NaWyfdPcbIkr4WoYG2MpX1q4EnkW7Rc5qN06O4bzzGwviNqOljA0coYjlaK37JcS5vg5NRm2HPzOZ5EvUVlezN0r1kWxvo6+KZjZVSxN8PeW8/xNjkNrdxLY1gjJ+jrvP9DGBL5ViExyfQuNQPXo/XRWt1rMrVTLtPRAyo00+CGlEx96ziovNdeHrZK/ZFUEQRB7TDbnddCc05OALEjpmMjwKGB2Bzg+6f4B9u1tTgPiobfvKuWNceY5s74/ez7xFcmA77tXFn9DMiGFupHE5naK5flRksLsHIDopSTJFhXVHx++gd5YvJO0MWAlG9xV6gAvEsBXkbhYnAUAiPi8U3HynmPAwCeXQf++RKIfCg+t6sG9FgP2FZR3O/sUuDMD++fX/oVaPY10Opbza4Tdkt1eUoC8PoB4FA377GTJDA5ocIXEaCYmGS6/JvYY///37IuBEdC3fzF5x++Rk0HC7WXsDDSw6imziq3da9VFt1rlVW5DQDCY1X8sfi/U7qt0Fp/G5Acq7jBtirg2FjtcaRah2r2mNKmItb4BMs7ezZxtcaPPappdHxahoD4LKO4sorJ1jSYIy0toOGX4iOfZnWojA5V7XHsboTYv6q6PdxsTdUfoGcsDiu/sVF5W91R+Qui6VSxKTErmRbQZLJi2ZML8v8eTG8kJibZbLoQgpFNKsDWLI9zASXFANt7yZMfAOLv/PbewEQ/MWEHgOgQ4MxC5ePPLQWq98u5tiWTuZraHZmW5kOQSZKYnFDhC1YzzDZz2/8/lCyMdNXultO2D1XF3gz6OloKIyMyuTlXAFrsBQ5NAV4GAJCJIyG6/ip+VaY8m9TGDcMaOeLuizjYmhnAtbSJxsfqamuhgXMpXHms3G+kWcXC7wRZ08Eix6RZSftFYp8Qv7+B9GTAxE6sNXBVWz+XSwADAZk2cHGF2JnXyk3sDPrPeHHUSu2hQP0vAGMrIEXsiOwrqBjxAzHxu/08Fm2r5DE5ubNXMTHJFBcmztZapav4POg4ADXfPh4e1Sw5qTMSuLFZvHdZVemm0KGYPj1FPs9JREQEJkyYAGdnZ+jr68PBwQFdunTBqVOKf8B8fX3Rp08f2NrawsDAAG5ubvj888/x8OFDpXN6eXlBW1sb169fV9o2fPhwyGQypUdwsNgr39/fH127dkXp0qVhYGAAJycn9OvXD69eqR6eCgAhISEYOHAgypQpAwMDA5QrVw7dunVDYOD79l+ZTIYDBw6oPYcgCFi/fj3q168PExMTWFhYoE6dOlixYgUSE1UPr80qKioK5cqVg0wmQ0xMjMK227dvo2nTpjAwMICDgwOWLFmS6/nyKjElDffD4xCTqMGkUIYWGm1rU9kW1ibKVfvGeto5jvj5UBZGeviiufK6Ky42xuhTx0GsKh57AZh8B/jqoTgSIvMbXHqaOJTz5DxxtspkFZNKkRILIz00drXOU2KS6ZuOlWGabfmDMuYGmNDqE1h3Rkcf6LIS+DoImHALmHIHqD3kw85Zox/w5WVgaqA4E27IWbF/y+v7wLFZwNGZQJ3P5LuXkamf88U+PzMo5zSHzJW1wG1vIC0F0DVSv19O27KyqQgM3PW+47KOgZiAdVutebwkSUVac/LkyRM0btwYFhYWWLp0KapVq4bU1FQcO3YM48aNk/9xP3ToEHr16gUvLy9s374dLi4uePXqFby9vTFnzhzs2rVLfs7Q0FBcunQJ48ePx6ZNm1C3rnKbY/v27bF5s+LsnTY2Nnj9+jVat26Nzp0749ixY7CwsMCTJ09w8OBBvH2remKo1NRUtG3bFpUqVcK+fftgb2+P58+f48iRI0pJQk6GDBmCffv24dtvv8Vvv/0GGxsb+Pv7Y8WKFXByckL37t1zPH7kyJGoXr06wsIU17CJi4tDu3bt0KZNG6xbtw4BAQH47LPPYGFhgdGjNZzcCIBMRx9brjzHxZBYGOppo2ftcuj6/wRh9ZlgrPN5hPjkNOhpa6Fv3XKY28UDutpqct8q3YHjc4DkbEN+DSzEDoqZT3W1sWl4XUz82xdPosQErYy5AZb1ralRf4QPMaVtRbiUNsHu688Qm5SKZhWtMbKJs+JKsNkndnoXB2zrJnawzOSzGBj2r2bfAilfqpezwNEpzbDj6lM8iUpE1TLm6F/XAZaFsM7Si5gkbLn0BAHPY+FoZYRhjZxQ2T4f89gYmIuPgnRrKxD/Qrn8xiYxCUp4BVzfgD7CWfye1gUJUBwZVc+pFKqWzUdMOTVvhl4SH9fWA323qp4VVsdQ/IzQlEtLYOxF4G0UoGfE0XDFRJGuStyxY0fcvn0bDx48gLGxYqfGmJgYWFhYIDExEY6OjmjSpAn279+vdI7M/TLNnz8fgYGBmDt3Lho0aIDw8HAYGr5/sw4fPhwxMTEqazEOHDiAPn36ICkpCTo6muVtfn5+qFWrFp48eQJHR/Wd72QyGfbv368yydi9ezf69euHAwcOoFu3bgrbBEGQrwqsztq1a7Fr1y589913aN26Nd68eSO/J2vXrsXs2bMREREBPT3xw3rmzJk4cOCAQs1OTuLi4lDxy99hUE6xM9vnTSvA3c4M07z9lY4Z28IFM9q7qz9pyHlg/xixqhcQh9n22gCUb6C0qyAICAiLRVqGgBrlLNQuBFjkTn0PnF+mXO7SGhiyT7mcPmlPIt+i59pLiM4yhbyejha2DK+LRq4F0KSUFCMuhhewR5xfp3IXccZbVR2vVdnzmdjEosqwf8WO2klvgDdPcDOhFL47Goq7L+KgrSVDuyq2WNijWv4X0vQe/v8RODlou0DsILt3lBgHIH5B6fE7UKl9/q5LxUaR1ZxER0fj6NGjWLhwoVJiAkD+x/XYsWOIjIzE9OmqZ2nMmpgIgoDNmzdj9erVcHd3h6urK/bs2YMhQzSrJrWzs0NaWhr279+P3r17q58jIQsbGxtoaWlhz549mDx5MrS18z5UdPv27ahUqZJSYgKISU1Oicm9e/fw/fff4+rVq3j8WHnhrMuXL6NZs2byxAQQm71++uknvHnzBpaWlkrHJCcnIzn5fRtuXFycUmICABsvhCgtqJdpx9VQfN2uErTUJRIVmgKTA8ThtzItcRZPNYutyWQyVC9nofo8UhJ4WHX5o9NASqL4rY6Kjd/OBCskJgCQkpaBxUcDcXB8k5wPTk/9/3BhGVC+IaCd7aNYEMQOpM+zNE3f3ilO9jf2ktipNC1FbKoxslLdMbSUctMkAPH3rdT/O4sbWgKGlvAE8F9FR7yKewcDPW2YGXxgn65eG4GK7QG/nUDIGdX7PDwGNJ4oNj+FnBWH4zu3YM0HASjCPifBwcEQBAHu7jl8uwYQFCQOi8ttPwA4efIkEhMT4eXlBQAYPHgwNm5U7gl/6NAhmJiYyB99+vQBADRo0ADffPMNBg4cCGtra3To0AFLly7Fy5eq13EBgLJly2LVqlX47rvvYGlpiVatWmHBggUqE4WcXmOlSpU03j9TcnIyBgwYgKVLl6J8edXrSkRERMDW1lahLPN5RITqdUMWLVoEc3Nz+cPBQfW6FBkC8Pi16uau2KRUpKQrdyhVoKUt1pQ41MvTKrAhkW9xPui1wjwmOUlMScOmCyH4bMt1TNnlh8uPclpX5QNoq/lA19Lh/CaF7F1qOm4+fYPHrz9en59rIaonb7v9PBZJOcxGjMc+wPKqwNYuwNbOwIqqYk1iVk/OKyYmmaKCgPsHxQ60y6sAvzcTz7W9rzghWVaew1U3FVXtrXaUS2kzg/wnJmnJwO3dwJGZYrONWzug13oAar6gZE60pmsgLitQqQMTE5IrsuRE09akvLQ6bdq0Cf369ZM3yQwYMAAXL17Eo0ePFPZr2bIl/Pz85I9Vq1bJty1cuBARERFYt24dPDw8sG7dOri7uyMgIEDtdceNG4eIiAhs374dDRs2hLe3Nzw8PHDixIkCf41ZzZo1C5UrV8bgwZpNFJWX88bGxsofz56pnkciJzUdLApkRdasEpLTMGrrdbT82QdDNl5Do0Wn8ePh+zke8y41Hf3XX8H3h+7hdOAr7PcNw4A/rmDb5ScFGhsAoFof1eVVuoodH6lQ7Ln5HA0XnUKvtZfQatlZ9Pv9Ml7FFfDCjoDa+UvMDHSgr6PmozUpBtg5GEjI8sUgPhzYOUjss5QpUrmjv9zjs4ozD0MAgo4Bf7QGjs1+n+iYlwWGHQJcWom1JYaWQKOJQLffNH6NGkuKATa0BvZ9DlxdK3a6/a0u8DZS/cijmlzvhtQrsuTEzc0NMpks134PFSuKkwfltl90dDT279+PNWvWQEdHBzo6OihbtizS0tKwadMmhX2NjY3h6uoqf9jbK054ZGVlhT59+uDnn3/G/fv3UaZMGfz88885Xt/U1BRdunTBwoUL4e/vj6ZNm+KHH37I8Zisr1HT/h9ZnT59Gt7e3vLX27q1+CFgbW2NuXPFhc3s7OyUan4yn9vZqW671tfXh5mZmcIjIzn3EUPy43W0MLND7jVdebXg33sKi/qlpGdg/bnH2H1dffK099Zz3H6uPKxx6bEHSExRPT9GvjUYC3j0UCyzrymu7UFiv4ln14DnN8XZTD+C289jMH2Pv8LyB1dDojH+b98Cv5a6Cd4GNXBU35x574B8CK+C5Fjg/r/vn5fOYZr6NyFQOQT3zWNxrqCtncWh7gBgX10cTfZdNDDjCdBuwcdJlC+uEOcyySoxEjg6Qxw5U6bW+3ItHbH2JjoE8N8lLqRJlE2RJSelSpWCl5cXVq9erXIkTOZIl3bt2sHa2lrt8NfM/bZv345y5crB399foVZk2bJl2LJlC9LTc1ngSw09PT24uLioHa2jikwmg7u7u8bHDBw4EA8fPsQ///yjtE0QBMTGqpgzAMDevXsVXu+GDRsAAOfPn8e4ceMAAA0bNsS5c+eQmvr+w/rEiROoVKmSyv4m6rzyngdXm5z7TFgZ62Fwg/L4d0ITNHAu2KXck9PSccAvTOW2XWpmCAWgtgkn/l0aAlQkLWpFPxZntd3UQZwz4uVd5X20dYE+W4AvLoofyMP/A8ac5aJjgPhtfkV1cR2UDa2AX2uLSUoB23X9GVQsnYRrIdF4VMBNPN1rlcWsDu7yKfj1dcQ1faa2raj+oGQViYl8W5aaE8eGgFNT5X1sq2rW9HFjE/A0yxT4H3sOngdHVZeHnBNH5Iz2ERcz7L1FHM1zZ4/Y2Xf/aGBVbeB1DjVFVCIV6VDi1atXo3HjxqhXrx6+//57VK9eHWlpaThx4gTWrl2L+/fvw9jYGBs2bECfPn3QtWtXTJw4Ea6uroiMjMTu3bsRGhqKnTt3YuPGjejduzeqVlVcqMvBwQGzZs3C0aNH0alTpxzjOXToEHbu3In+/fujYsWKEAQB//77Lw4fPqw09DiTn58f5s6diyFDhqBKlSrQ09PD2bNnsWnTJsyYMUNh35CQEPj5+SmUubm5oW/fvti/fz8GDBiAb7/9Fu3atYONjQ0CAgKwfPlyTJgwQeUoHxcXxQ5vkZHiImqVK1eWdxQeOHAg5s+fj5EjR2LGjBm4c+cOVq5cieXLl+d4L7JLDruHfZ974tU7GXqtvYzYJOXZNye1ccPQhk4KZSlpGTgd+AqvE5JRv0IpVMxpxswcpKRlqJwUDQDiVMSSSWnV1qzb1E0rnt3Le8Cm9u9nhQ29JK4cO2S/OPV5dnZVxUc2sUmp+Nf/BV7FJ6OukyWauFpr1On6k5cYDfw9QLHG4E0IsKOPOFdMAXYUfpPDPDsazcGTR2Oau2BYIyeERifC1swA5oa59NdwbQMcVzU1uwxwbatYNGAncPYn4M4+cYXdyl2Alt8Aftv/P4FZLh4eEZOcwqAuYdLWE2tKAHHNnOfXxc6vWcW/AP6dBHx25OPGSJ+UIk1OnJ2dcevWLSxcuBDTpk1DeHg4bGxs4OnpibVr18r369atGy5duoRFixZh4MCBiIuLg4ODA1q1aoUffvgBN2/ehL+/P/744w+la5ibm6N169bYuHFjrslJlSpVYGRkhGnTpuHZs2fQ19eHm5sbNmzYoHbET7ly5eDk5IT58+fjyZMnkMlk8udTpkxR2Hfq1KlKx58/fx5NmjTBjh07sH79emzatAkLFy6Ejo4O3NzcMHToUHkH3/wwNzfH8ePHMW7cOHh6esLa2hrfffddnuY4ycq1tClmd6yMGftuK0wtX72cOfp4KnacDX4Vj2GbriMs5n217YB6DvixR7U8/1E2NdBFrfIW8A2NUdrWvKKN2uP61XXAX1eeKq1E3MC5FFxsNJzw6+xi5enq094BpxZo/IF6+3kMhm66pjCleotKNlg/pA701PVPKC7u7lfdlJEYBTw4LC7Al4PMFYqr2JupX6fm/xq7WuNwgHJHbwsjXXiUKeB5RP7PQFdb86S7dGVxDanL2fp9NJ4EWGebqVXfRGyGabdAsdxzOOC/E3h5J+dr6Wq4sm9BqN5PcX6fTFW6iR1eM91Trh0GICb8Ca8BE/W/y1SyFOk8J/RpyJxnJTY2FmZm4gRTN5++we7rzxCdmIImrtboU6ccjPQUc91uv12Av4qmk5X9a6JbzbxPLX0r9A2GbryGhCxrqThZGWHP2EY51pD8dzsc3x+6i5dx4uiepm7W+KVvzVz/0Mn9XBFIUDViSwbMfaNRlXnHledxLzxOqXxBNw8MyVbbVOycXybOAaNKx5+Bep+r3BT3LhUTdvji7EOx46eutgwjGlfIcTG6d6npGPjHFdzKksTKZMBPvaqjbx3Vo86KxOOz71fk9ughDq3Pi+R4cQbiRz7A0wtispyVTBsYfx2wUjOcuKBlpAMHJwB+OyDvD+NQX6z9ybp44qYOYiKiyteP2ARKckxOKFeqkpPchEYlotlS1fMbtKlcGhuG5W+10LCYJOy6Fopnb5JQvZw5enuWg6kGQx/T0jPw4GU8zA11Uc4yj80I65oCEbeVy03tgWm5d2R+Fp2IpktU34smrtb4a1T9vMXzqXnhC6xvoWKDDJhwU+0f0Gm7/bH31nOl8iW9c0403qWmY++t57gQFAkLIz30q+uQt/VuPjXPrgG7hrwfAaRnIiZ9HzoaJjkeSHmr+aRvABAZDIT7AZZOYjNOdtf+AA5/pVzu1BQYfii/kVIxxIX/6KNIzyHnzd7EIpfwWvyAtXJTrArOoqyFIaa2y/ucMDraWvmv1q83Gjg4Xrlcw5VjdbTV16zktO2TdGsbcH2jOMzVsTHQYqY4UqP2MHE69awajVebmLxLTce//iqmXgew58bzHJMTA11tDKrviEH11c/YXKw41BOno398FkhLAio0BwzyMYV+pnexwH9fic1xGaniyKH2iwDn5rkfa+2q3DyVlecIcQ6XrM07Fo7i+kJEWTA5oY+igrUx3O1MERih3NegQ9Vs38RS3ood4u7sE1doNbQEWs5WW92vVsg54PYucTKoSh3F9TnyMLmbWrWHiH9sL64QP7h1jYF6o4Amyn2IVLE3N0Q9p1K49kR50q6uH3EBw0Ln8xPg8+P75wG7gUengDHnxD8+lTqIf5Rk2oBLCyA2DDg8XZyIr3IXhUnsklMz1E7iF/dOfQfoEktbF3BrUzDn2jdaXBU406u7wI6+4sy0H9pMpK0D9N0mjtR6fg0wKyP+rqqbwJBKLDbrUK7y06wDqO4E2t7DDr8NrAWdrIsC/jMO8P1L+QSD9gBubZXLVTm7BDizULGsSndxaG9ufULCbwOvA8XOinbV1O+X+g6IfS5Wc+tn6Ux7Y5P4eBslrlfSfLrSh/iTyLcYtvkanka9ny8mv52DJSk5AVjmrrrja+NJQNssfU6eXQP+6qU4dNahvjj6Se99J05VfZa0kIEZ9fQwpn1dxb4MVDCiHwOraqne1mgC0E6zuZuIPhSTE8pVfpMTAIh/l4pDt8PxOl4cSlw/+/wnyfHAEhcgXcVU9JU6AgP+1iDAcHEK8AwVk6oN/Udcr0OVlETAe5jisMyK7cWERtNptE8tAM5nm6DP2AYYcx4wU5zcLy09A+eCXuNlnDiU2LV0/oZVS1JEALBOzXoyLq3ExCPT2ibASxUzLrf9Xkxk/u/m0zcYtul9B+jOWpfxnf4OlBaixOGpHj2AzssB/WJ0H4tayHlxEjdVPHoCfVRPqUBU0NisQx+VqYEuBtRTve4PALGZRFViAqgZIaPCk/OqExNAXHRPXXLi86PyfBEPjwI+i8XVX3PzLha4ska5/O1r4PoGoPUchWIdbS20crdV3r84MCsLaOur/llmXYAu9rnqxAQAHhxRSE48HS1xfEoz7Lz+DFphNzDxyWpoCf9v6slIE+eayUgTk0kqGHZVAR1Dse9KduXy14mdKD+K+QQLJHlmZQHLCqq3OeWysmsmwxxmus1pm/8u1eW31ZRnF/UISFUzrX/2qbyLO6NSQO2hyuU6hmKH4qzP1S0Ep6s8iqqMhSGmtq2IyebnoQUVfVDuHQQSXimXU/4YWgJNpiiXW7kBtQp2DS+inDA5oaIlk4nt2FrZKvHMy4uTVWnCuaW4f3Y6BuLkUOqkqamx0XStD4vygJaajnxWOYxYKK7aLwaafQ0Y/b/prnxDYOgBwCbLdO7GVuIsqarU6K/+3AnKE6sBEDtQyxfAowLRYgbQe7PYHFemFtB0GjDy+IeNACLKI/Y5oVx9SJ8Tjb3wFYegxoWJnSPrjsrbhEwv7wF7RogdWwFxDpIuq4CK7dQfs2+06lqSGgOBHmuVy1X5d5I4GVZWusbAF+cLbwIsKUpPE0dmqBIXDvzdDwj3F5/LtIH6Y8Thquqo6vAMiP17ptwDdPQ+PGYikgwmJ5SrQklOCkq4v1gjUqa2+j+OmWKfA5s7AjFP35dZOgEjjohDHDWRngr4LAJubAaSogHHJkCbeYAD2+dzFXoFiHsh9mWwyGX21sRoYENrcTSJnEwcouw57KOGSUSFj8kJ5eqTSk7yKuUtELAHeP0AKO0OVO2lMJw1TzLSAS3tgo2P3nsbBVz7HXhyUVyDpc5n4tBtIip2mJxQrop1ckJERJLDDrFEREQkKUxOiIiISFKYnBAREZGkMDkhIiIiSWFyQkRERJLC5ISIiIgkhckJERERSQqTEyIiIpIUJidEREQkKUxOiIiISFKYnBAREZGkMDkhIiIiSWFyQkRERJLC5ISIiIgkhckJERERSQqTEyIiIpIUJidEREQkKUxOiIiISFKYnBAREZGkMDkhIiIiSWFyQkRERJLC5ISIiIgkhckJERERSQqTEyIiIpIUJidEREQkKUxOiIiISFKYnBAREZGkMDkhIiIiSWFyQkRERJLC5ISIiIgkhckJERERSQqTEyIiIpIUJidEREQkKUxOiIiISFKYnBAREZGkMDkhIiIiSWFyQkRERJLC5ISIiIgkhckJERERSQqTEyIiIpIUJidEREQkKUxOiIiISFKYnBAREZGkMDkhIiIiSWFyQkRERJLC5ISIiIgkhckJERERSQqTEyIiIpIUJidEREQkKUxOiIiISFKYnBAREZGkMDkhIiIiSWFyQkRERJLC5ISIiIgkhckJERERSQqTEyIiIpIUJidEREQkKUxOiIiISFKYnBAREZGkMDkhIiIiSWFyQkRERJLC5ISIiIgkhckJERERSQqTEyIiIpIUJidEREQkKUxOiIiISFKYnBAREZGkMDkhIiIiSWFyQkRERJLC5ISIiIgkhckJERERSQqTEyIiIpIUJidEREQkKUxOiIiISFKYnBAREZGkMDkhIiIiSWFyQkRERJLC5ISIiIgkhckJERERSQqTEyIiIpIUJidEREQkKUxOiIiISFKYnBAREZGkMDkhIiIiSWFyQkRERJLC5ISIiIgkhckJERERSQqTEyIiIpKUD0pOUlJS8ODBA6SlpRVUPERERFTC5Ss5SUxMxMiRI2FkZAQPDw+EhoYCACZMmIDFixcXaIBERERUsuQrOZk1axb8/f3h4+MDAwMDeXmbNm2wa9euAguOiIiISh6d/Bx04MAB7Nq1Cw0aNIBMJpOXe3h44NGjRwUWHBEREZU8+ao5ef36NUqXLq1U/vbtW4VkhYiIiCiv8pWc1KlTB//995/8eWZCsmHDBjRs2LBgIiMiIqISKV/NOj/++CM6dOiAe/fuIS0tDStXrsS9e/dw6dIlnD17tqBjJCIiohIkXzUnTZo0gZ+fH9LS0lCtWjUcP34cpUuXxuXLl+Hp6VnQMRIREVEJIhMEQSjqIEja4uLiYG5ujtjYWJiZmRV1OEREVMzlq+ZEW1sbr169UiqPioqCtrb2BwdFREREJVe+khN1lS3JycnQ09P7oICIiIioZMtTh9hVq1YBEEfnbNiwASYmJvJt6enpOHfuHNzd3Qs2QiIiIipR8pScLF++HIBYc7Ju3TqFJhw9PT04OTlh3bp1BRshERERlSh5Sk5CQkIAAC1btsS+fftgaWn5UYIiIiKikoujdShXHK1DRESFSeOak6lTp2LBggUwNjbG1KlTc9z3l19++eDAiIiIqGTSODnx9fVFamqq/P/qcG0dIiIi+hBs1qFcsVmHiIgKU77mOcnu6dOnuHfvHjIyMgridETFX3I8cGUdsGckcOI7IOpRUUdERMWcTCbDgQMHijoMjeQpOdm0aZNSf5LRo0fD2dkZ1apVQ9WqVfHs2bMCDZCo2EmMBv5oDRydAdzZA1xcCaxtDDzmoplElH8RERGYMGECnJ2doa+vDwcHB3Tp0gWnTp0q6tDyLE/Jyfr16xWGDx89ehSbN2/Gtm3bcP36dVhYWGD+/PkFHiRRsXL5NyDygWJZWhJwdFbRxENEn7wnT57A09MTp0+fxtKlSxEQEICjR4+iZcuWGDduXFGHl2d5Sk6CgoJQp04d+fN//vkH3bp1w6BBg1C7dm38+OOPn2SGRlSoHp1RXf7qLhAfUbixkLSE+wM7+gGLygO/1QOu/VHUEdEn4ssvv4RMJsO1a9fQq1cvVKxYER4eHpg6dSquXLmi8pgZM2agYsWKMDIygrOzM+bMmSMf+AIA/v7+aNmyJUxNTWFmZgZPT0/cuHEDgNido0uXLrC0tISxsTE8PDxw+PDhAns9eZqELSkpSaFD5KVLlzBy5Ej5c2dnZ0RE8MOVKEcG5qrLtXQBXaPCjYWkIzII2NwRSEkQnyfHAoe/ApLeAM2nF21sJGnR0dE4evQoFi5cCGNjY6XtFhYWKo8zNTXFli1bUKZMGQQEBODzzz+Hqakppk8X32+DBg1CrVq1sHbtWmhra8PPzw+6uroAgHHjxiElJQXnzp2DsbEx7t27p7CkzYfKU3Li6OiImzdvwtHREZGRkbh79y4aN24s3x4REQFzczUfvEQkqj0UeKyi9sSjO2DA0VAl1pU17xOTrC79BjSaAOgaFn5M9EkIDg6GIAh5Xtvu22+/lf/fyckJX331FXbu3ClPTkJDQ/H111/Lz+vm5ibfPzQ0FL169UK1atUAiJUTBSlPycmwYcMwbtw43L17F6dPn4a7uzs8PT3l2y9duoSqVasWaIBExU7VnkDkQ+DCCrGvCQC4tQM6/lykYVERexWoujw5FogNA6xdCzce+mTkd0aQXbt2YdWqVXj06BESEhKQlpam0DoydepUjBo1Cn/++SfatGmDPn36wMXFBQAwceJEjB07FsePH0ebNm3Qq1cvVK9evUBeD5DHPifTp0/H559/jn379sHAwADe3t4K2y9evIgBAwYUWHBExVaLmcDUe8Cwf4EJt4BB3oChRVFHRUXJpqLqcj1TwMy+cGOhT4qbmxtkMhkCA9UkuCpcvnwZgwYNQseOHXHo0CH4+vpi9uzZSElJke8zb9483L17F506dcLp06dRpUoV7N+/HwAwatQoPH78GEOGDEFAQADq1KmDX3/9tcBeEydho1xxEjaiQvAqEPijJZCaqFje7Gug1beqjyH6vw4dOiAgIAAPHjxQ6ncSExMDCwsLyGQy7N+/H927d8eyZcuwZs0aPHr0fo6lUaNGYc+ePYiJiVF5jQEDBuDt27c4ePCg0rZZs2bhv//+w+3btwvk9XzQJGwpKSl4/vw5QkNDFR5ERJRHpd2BoQcB5xaAjgFg6QS0Wwi0nF3UkdEnYPXq1UhPT0e9evWwd+9eBAUF4f79+1i1ahUaNmyotL+bmxtCQ0Oxc+dOPHr0CKtWrZLXigDiAJjx48fDx8cHT58+xcWLF3H9+nVUrlwZADB58mQcO3YMISEhuHXrFs6cOSPfVhDy1Ock08OHDzFy5EhcunRJoVwQBMhkMqSnpxdIcEREJYpDXWDoP0UdBX2CnJ2dcevWLSxcuBDTpk1DeHg4bGxs4OnpibVr1yrt37VrV0yZMgXjx49HcnIyOnXqhDlz5mDevHkAAG1tbURFRWHo0KF4+fIlrK2t0bNnT/lcZunp6Rg3bhyeP38OMzMztG/fHsuXLy+w15OvZp3GjRtDR0cHM2fOhL29vdJifzVq1CiwAKnosVmHiIgKU75qTvz8/HDz5s08D1sikrpXce9wPigSJgY6aFHJBvo62kUdUtFLTwPOLwNubRXn3HBuAbT+DihdcFW4hS4tBdDRK+ooiEiNfPU5qVKlCiIjIws6FiVdunRB+/btVW47f/48ZDKZQuebMWPGQFtbW2kUESD2OpbJZEqPkydPqtxubm6Opk2b4uzZnNc7SUxMxKxZs+Di4gIDAwPY2NigefPm+Oef91WzLVq0wOTJk3M8z5kzZ9CxY0dYWVnByMgIVapUwbRp0xAWFpbjcYDYnNahQweVizqpes0ymQw7d+7M9bwlzfpzj9Bo8WlM8/bHmD9vovHiM/ANfVPUYRW9w9MAnx+BuDCxs+aDw8DmDkDci6KOLO9ubgVW1gB+sAFW1Qb8/i7qiIhIBY2Tk7i4OPnjp59+wvTp0+Hj44OoqCiFbXFxcQUW3MiRI3HixAk8f/5cadvmzZtRp04d+bjqxMRE+eQxmzZtUnk+Dw8PhIeHKzyaNWumcvvly5fh5uaGzp07IzY2Vm2MX3zxBfbt24dff/0VgYGBOHr0KHr37o2oqCiNX+fvv/+ONm3awM7ODnv37sW9e/ewbt06xMbGYtmyZbkev2LFCqWmtaw2b96s9Lq7d++ucXwlgf+zGPx4OBBpGe9bOSMTkjFu+y2kZ5TgAW3xLwHfv5TLk94ANzYXfjwfwnc78O9E4M0T8Xn0I+DAF8CdfUUaFhEp07hZJ3MYUiZBENC6dWuFfQq6Q2znzp1hY2ODLVu2KMxkl5CQAG9vbyxdulRe5u3tjSpVqmDmzJkoU6YMnj17BgcHB4Xz6ejowM7OTu31sm63s7PD999/j82bN+Phw4eoW7euymMOHjyIlStXomPHjgDEWfayTkyXm+fPn2PixImYOHGiQmciJycnNGvWTO2Qrkx+fn5YtmwZbty4AXt71XMhWFhY5Pi6CTjgp7qG6kXsO1wLiUZDF6tCjkgioh8BGWmqt2VfvFDqLq1SXX5xpTgxHhFJhsbJyZkzahYr+4h0dHQwdOhQbNmyBbNnz5YnR97e3khPT1eY8G3jxo0YPHgwzM3N0aFDB2zZsgVz5szJ97WTk5OxefNmWFhYoFKlSmr3s7Ozw+HDh9GzZ0+Ymprm+Tre3t5ISUmRTxecnbo1EQCxtmjgwIFYvXp1gSYfycnJSE5Olj8vyNowqUpNz1C7LSWHbcWelau45k9GqvI2m0+sz0n0Y9Xlb0IKNw4iypXGyUnz5s0/ZhxqffbZZ1i6dCnOnj2LFi1aABCbKXr16iVfxycoKAhXrlzBvn1i9ezgwYMxdepUfPvttwq1PQEBAQoLE1WpUgXXrl1TuT0xMRGmpqbYtWtXjiNU1q9fj0GDBsHKygo1atRAkyZN0Lt3b4U1h3ISFBQEMzMztbUeOZkyZQoaNWqEbt265bjfgAEDoK2t2LHz3r17KF++vMr9Fy1aJB8uVlK0rWKHv64oz9FjYaSL+hVKFUFERSgjA9D6f4uvSWlxLaAbGxX3MbIC6ozI/VxvngLhfoBFeaBMrTyEIEAAoK2lvrkyz+yqAWE3VZQX3JTbRFQw8tUhdvPmzSo7nXp7e2Pr1q0fHFRW7u7uaNSokbwfSXBwMM6fP6+wGvKmTZvg5eUFa2trAEDHjh0RGxuL06dPK5yrUqVK8PPzkz/27t2rdvvNmzcxduxY9OnTR75EtCrNmjXD48ePcerUKfTu3Rt3795F06ZNsWDBAo1eX2ZTWF4dPHgQp0+fxooVK3Ldd/ny5Qqv28/PD2XKlFG7/6xZsxAbGyt/PHv2LM/xfWqaV7TBgHqKzYB62lpY3LMaDHRLyIid297Ab/WA7y2BXz0Bvx1iecelQOu54qRg+uZAlW7AiKOAaQ61dRkZwKEpwKqawO6hwPoW4oq7idE5hvA6PhmTdvrCfc5RuM85gi+338SLmKSCeX0tZgGybB95Wjpc8ZdIioR8cHNzE06fPq1U7uPjI1SsWDE/p8zRxo0bBSMjIyEuLk745ptvBBcXFyEjI0MQBEFIS0sT7O3tBZlMJmhra8sfAISBAwfKzzF37lyhRo0aaq+hbnulSpWEQYMG5SneBQsWCLq6ukJycrIgCILQvHlzYdKkSSr3/eWXXwQAwosXL/J0jUmTJql8zVpaWkLz5s3l+wEQ9u/fn6dzZxcbGysAEGJjYzXaP+B5jLDs+APh11MPhZDXCR907cJ2PSRKWHL0vrDmTLAQ9iaxqMMpGGkpgnD3gCCcXSoIgUcEIT1deZ87+wRhrpnyw39X/q55faPq8+0ZqfaQ9PQMwWv5WcFxxiGFR4ulZ4TkVBUx58cjH0HY1l0QllURhD97CcKTiwVzXiIqUPma5yQ0NBQVKlRQKnd0dPwo09f37dsXkyZNwo4dO7Bt2zaMHTtWXttw+PBhxMfHw9fXV6Hp4s6dOxgxYoR8TYH80tbWRlJS3r65ValSBWlpaXj37h309HKeS6F3796YOXMmlixZonJ2PXXxz5w5E6NGjVIoq1atGpYvX44uXbrkKd6C9POxB/jtTLD8+S8nHuLHHtXQv57qJiSpqeNUCnWcilEzTnwEsLWrYufVMrWAIQcUFxq8uFL18RdWANX75v266obo3j0AdP0V0DVU2nT24WsERsQrlYdEvsXxexHoXF19bZ/GnJuLj9wkRgO3tgGv7gFWbmLTlqnth1+fiDSSr+SkdOnSuH37NpycnBTK/f39YWVV8KMaTExM0K9fP8yaNQtxcXEYPny4fNvGjRvRqVMnpVlpq1SpgilTpmD79u0YN26cRtdJS0tDREQEACA+Ph67du3CvXv3MGPGDLXHtGjRAgMGDECdOnVgZWWFe/fu4ZtvvkHLli0V+qq8fv0afn5+Csfa29vDwcEBy5cvx/jx4xEXF4ehQ4fCyckJz58/x7Zt22BiYqJyOLGdnZ3KTrDly5dXShxjYmLkryuTqamp0uJQH+pOWKxCYgIAGQLw3cG7aOdhh1LGnPSq0J34TnlUzQtf4OxPQPtF78ui1HQWjQpWXZ6b7IvXZcpIBdJTVCYnT6Leqj3d0yg15/sY3jwFNnkB8eHvy66sAUYc/rQnniP6hOSrz8mAAQMwceJEnDlzBunp6UhPT8fp06cxadIk9O/fv6BjBCDOefLmzRt4eXnJ+0u8fPkS//33H3r16qW0v5aWFnr06IGNGzcqbVPn7t27sLe3h729PWrWrIndu3dj7dq1GDp0qNpjvLy8sHXrVrRr1w6VK1fGhAkT4OXlhd27dyvst2PHDtSqVUvh8ccffwAAvvzySxw/fhxhYWHo0aMH3N3dMWrUKJiZmeGrr77SOH51RowYIX9dmY+CXNo604l7L1WWp6RlwOfBqwK/HmngnvLqoSrL7aqq3s+uWv6u69ZOdXn5hoCBucpNVezVdzzPaVuB81mkmJgAQFI0cLJkdRInyo/Vq1fDyckJBgYGqF+/vsKgk7zI19o6KSkpGDJkCLy9vaGjI1a+ZGRkYOjQoVi3bl2uTRn0adF0bZ3VZ4Kx9JjquS9+G1irYKrlKW8WlgFSVdRImJcHpgS8f/7oNPBXb0DIMkeRTAsYsAuoqCbRyEnSG2BLZ+DlnfdlBhbionZlaqo9bPCGq7gQrDj7dO3yFtjzRSNoFeTInZwsdQXevlYu19IFvvv4M2MTfap27dolzwPq16+PFStWwNvbGw8ePEDp0qXzdK58JSeZHj58CH9/fxgaGqJatWpwdHTM76lIwjRNTkKjEtHi5zPIPqGqqYEOrn7TGkZ6+WpFpA/xzzjVM7w2mgi0yzai7PFZ4MJy4NV9wKYi0Hgy4Npa+VhNpb4D7uwFXtwCzB2AmoMAE5scD0lKScdan2Acuh2ODEFA+6r2GN/KFSb6hfje+dVTdXOWkTUw/ZHm50lLAYKOAQkvgfKNANsqBRcjUS6O3Y3AmjPBePgyARVtTfBlS1d4eXzcyTjr16+PunXr4rfffgMgVlo4ODhgwoQJmDlzZp7O9UHJCZUMeVmVePf1Z5jzzx0kp4kTl5ka6OC3gbXRvGLOf5ToI0mMBv7sDoT7vy9zbAwM3A3om6g9rES7sAI4OVe5vPFkoK2GTTuvHwJ/9QRiswzDrzVE7Aycj6kDiPLi2N0IjPlTcU4fmQxYN9jzoyUoKSkpMDIywp49exSWRxk2bBhiYmIU1pvTRL6+jqSnp2PLli04deoUXr16hYwMxRk0s88vQiVH37oOaFvFFj4PX0FPWxst3W1YY1KUjEoBo88Cj04BkcGArQdQoWlRRyVtjSaIs8be+lNs5pJpAVV7AS2/EbenJgGB/4mJn3NzwEbFDNIHxiomJgDg+yfg1BSo0e/jvwYq0dacUa75EwRgjc+jj5acREZGIj09Hba2iqPabG1tERgYmOfz5euvxqRJk7BlyxZ06tQJVatWzdckYlR8WRrroUetckUdBmWSyQDXNuKDcqelDXRZCTSfAbwOBEq5AJb/b7J+4Qds7wO8zdLBu95ocaK6TG+eAmFqJm68u4/JCX10D18mqCwPeqk8VF+q8pWc7Ny5E7t375YvdkdEVOyYlREfWe0brZiYAMC19YBzC8C9k/hcyGHhU3WLKBIVoIq2JvB/HqtU7mab9/XfNGVtbQ1tbW28fKk4avPly5f5WvstX0OJ9fT04Orqmp9DiYg+TRF31K/EfCfLUhilnAFbNUOwK3ct+LiIsvmypatS1yaZDBjXwuWjXVNPTw+enp44deqUvCwjIwOnTp1Cw4YN83y+fCUn06ZNw8qVK8G+tERUYgg5rE6dfVu33wDDbDMNu3cWRywRfWReHnZYN9gTNRwsYKSnjRoOFvh9sCfafeTROlOnTsUff/yBrVu34v79+xg7dizevn2LESM0WCQ0m3w161y4cAFnzpzBkSNH4OHhAV1dXYXtmasDExEVG3bVxFqRaBWz6WavESlTE5jkD9zdLw4ldmwMOGm2UjlRQfDysPvoQ4ez69evH16/fo3vvvsOERERqFmzJo4eParUSVYT+RpKnFsWtHnz5jwHQtKVl6HERMVa6FVgRx/gXZb2/BoDgO5rOUSYqABxnhPKFZMToizexYo1Im8jAeeWQDnPoo6IqNjhBBRERHlhYA54Di/qKIiKtXwlJxUqVMhxbpPHj9WscEpERESUi3wlJ5MnT1Z4npqaCl9fXxw9ehRff/11QcRFREREJVS+Z4hVZfXq1bhxQ83MiEREREQaKNAOsY8fP0bNmjURFxdXUKckCWCHWCIiKkz5moRNnT179qBUqVK570hERESkRr6adWrVqqXQIVYQBEREROD169dYs2ZNgQVHREREJU++kpPu3bsrPNfS0oKNjQ1atGgBd3f3goiLiIiISihOwka5Yp8TIiIqTB/c5+Tdu3eIi4tTeBAREVHJcu7cOXTp0gVlypSBTCbDgQMH8n2ufCUnb9++xfjx41G6dGkYGxvD0tJS4UFEREQly9u3b1GjRg2sXr36g8+Vrz4n06dPx5kzZ7B27VoMGTIEq1evRlhYGH7//XcsXrz4g4MiIiKiD3D/EHB+GfA6ELBxB5pOAyp3/qiX7NChAzp06FAg58pXzcm///6LNWvWoFevXtDR0UHTpk3x7bff4scff8T27dsLJDAiIiLKh/uHgF2DgBe3gNRE8d9dg8XyT0S+kpPo6Gg4OzsDAMzMzBAdHQ0AaNKkCc6dO1dw0REREVHenF+molAALvxS6KHkV76SE2dnZ4SEhAAA3N3dsXv3bgBijYq5uXnBRUdERER58zpQdfkrNeUSlK/kZMSIEfD39wcAzJw5E6tXr4aBgQGmTJmC6dOnF2iARERElAc2auYbK/3pzEOWrw6xU6ZMkf+/TZs2CAwMxM2bN2FtbY2//vqrwIIjIiKiPGo6TexjgqzTmMnE8k9Egayt4+joiJ49e8Lc3BwbN24siFMSERFRflTuDPT7CyjrCegai//23w64d/qol01ISICfnx/8/PwAACEhIfDz80NoaGiez1WgM8T6+/ujdu3aSE9PL6hTkgRwhlgiIsqNj48PWrZsqVQ+bNgwbNmyJU/nylezDhEREVFWLVq0QEHVdxRIsw4RERFRQclTzUnPnj1z3B4TE/MhsRARERHlLTnJbQ4Tc3NzDB069IMCIiIiopKtQDvEUvHEDrFERFSY2OeEiIiIJIXJCREREUkKkxMiIiKSFCYnREREJClMToiIiEhSmJwQERGRpDA5ISIiIklhckJERESSwuSEiIiIJIXJCREREUkKkxMiIiKSFCYnREREJClMToiIiEhSmJwQERGRpDA5ISIiIklhckJERESSwuSEiIiIJIXJCREREUkKkxMiIiKSFCYnREREJClMToiIiEhSmJwQERGRpDA5ISIiIklhckJERESSwuSEiIiIJIXJCREREUkKkxMiIiKSFCYnREREJClMToiIiEhSmJwQERGRpDA5ISIiIklhckJERESSwuSEiIiIJIXJCREREUkKkxMiIiKSFCYnREREJClMToiIiEhSmJwQERGRpDA5ISIiIklhckJERESSwuSEiIiIJIXJCREREUkKkxMiIiKSFCYnREREJClMToiIiEhSmJwQERGRpDA5ISIiIklhckJERESSwuSEiIiIJIXJCREREUkKkxMiIiKSFCYnREREJClMToiIiEhSmJwQERGRpDA5ISIiIklhckJERESSwuSEiIiIJIXJCREREUkKkxMiIiKSFCYnREREJClMToiIiEhSmJwQERGRpDA5ISIiIklhckJERESSwuSEiIiIJIXJCREREUkKkxMiIiKSFCYnREREJClMToiIiEhSmJwQERGRpDA5ISIiIklhckJERESSwuSEiIiIJIXJCREREUkKkxMiIiKSFCYnREREJClMToiIiEhSmJwQERGRpDA5ISIiIklhckJERESSwuSEiIiIJIXJCREREUkKkxMiIiKSFCYnREREJCk6RR0AEeWDIAAyWVFHQVQ0bnsDl1YBb54A9jWAZl8Dzs2LOioqQExOiD4VidHAiTlAwF4gIw1w7wS0+wGwcCjqyIgKz60/gYPj3z9/ch4IvQwMOwQ4Niy6uKhAsVmH6FOxvQ/g+xeQlgRkpAL3DgBbOwOp74o6MvqEPH6dgIDnsUhLzyjqUPLn3FLlsow04OKKQg+FPh7WnBBJzKv4d/C+8RzhsUmo6WCJztXtYfD8EhB2Q3nnN0/EJKVG/8IOkz4xz6ITMXmXH24+fQMAsDMzwILuVdG2im0RR5YHKYlAzFPV217dK9xY6KNickIkFYIAv2cxGLLpGuLfpQEA/roSis0XQ7Cn3kMYZtv9XkZ5bEn3QuhRoNrzexjRuALKWGTfi0g0+s+buB8eJ38eEfcO47bfwvEpzeBkbVyEkeWBriFgXh6IDVXeZuNe+PHQR8NmHaKilvAK2DcaWGiHuev+kicmme6+iMP+MAuFsgvpVdE9ZQF2p7fElTem+ON8CDr/egFPIt8WYuD0qfANfaOQmGRKSc/AnpvPiyCifLh7ANg1GNA3Ud4m0wYaTyr0kOjjYc0JUVHKSAe2dQNe3UOUYAr/DGeFzfVk9zFddxfqBDwEtHWB9FQAwOK0AUiBrsK+0W9TsPpMMJb2qVFo4dOnIfptitptUW+TCzGSfDo8Hbj2u2KZnonY18S+JtBiBuDUpEhCo4+DyQlRUQo6Lm8r10MadJCGtP//WlaUPcM2vcUwkIkJSWZikqRvjTvvKqg83bUn0R8/ZvrkeDpaQl9HC8lpyp1gG7lYF0FEeRD1CLi2Xrk8JQEYcgBwaVnoIdHHx2YdoqIUFSz/r6ksCe20bsqfD9c++j4xyUIvPQlmBqq/V5Q21S/4GKUs+jHwKlCc94XUsjDSw9S2FZXKG7lYoUNVuyKIKA+eXgKg5uf75EKhhkKFhzUnREXJtqrC0x90N+FVigVuCJVQQfZS5SHaaW8xsJoJ1l2PUdo2pKHTRwhSgiKDgf1j3o9gsnIFuv4KODYq2rgkbExzF1Qra449t54j4V0aWrmXRo/aZaGjLfHvqCalc9j2CY00ojyRCQK/clDO4uLiYG5ujtjYWJiZmRV1OMWLIACbO4iTSGURYNMFpuaWcArepnyMgTlSJ9/HD8dCsPP6MySnZcDcUBfjW7ri82ZZ+qykpwFCOqBTzGpTMtKBXz2BNyGK5XqmwCQ/wFjizRSfoOS0dLyMTYaNqT4M9bQL9+LpacCvtZWHEOubiz9vo1KFGw8VCiYnlCsmJx9ZcoI4sdTd/QAEwKOHOB13YhTwe3PgXYzi/q2/A5pOAwDEJqXidfw7lLM0gkHSK+DpRUDHAAj8D7i7D0hLFtvk2y8GbCoV+kv7KIJOAtt7qd7mtQho+GXhxlPM/XHuMdb4BONNYipM9HUwpKEjvm5XCVpahbh8QvaaMutKQLffAId6hRcDFSomJ5QrJidF6PUD4OxPYru7iS1Q73Og1mDl/c78CJxfJo5eUMW4NDD+GmBo+XHjLQx+O4ADY1VvazIFaDOvUMMpzvbefI5p3v5K5V97VcK4lq6FH1B0iNgx3Ea5/wwVLxJvbMzd8OHD0b17d4WyPXv2wMDAAMuWLQMAvH79GmPHjkX58uWhr68POzs7eHl54eLFiwrH+fr6ok+fPrC1tYWBgQHc3Nzw+eef4+HDh2qv36JFC0yePDnHGM+cOYOOHTvCysoKRkZGqFKlCqZNm4awsDC1x4wZMwYuLi4wNDSEjY0NunXrhsDAQIV9bt26hbZt28LCwgJWVlYYPXo0EhISVJ7Py8sL2trauH79eo6xksTYVAJ6bwKmBQJjzqpOTIJPigmMusQEAN6+Avx3fbw4C5NjI0Cm5qPLqWnhxlLMbb38RHX5JdXlH12pCkxMSohPPjnJbsOGDRg0aBDWrl2LadPEqu9evXrB19cXW7duxcOHD3Hw4EG0aNECUVFR8uMOHTqEBg0aIDk5Gdu3b8f9+/fx119/wdzcHHPmzMl3PL///jvatGkDOzs77N27F/fu3cO6desQGxsrT55U8fT0xObNm3H//n0cO3YMgiCgXbt2SE9PBwC8ePECbdq0gaurK65evYqjR4/i7t27GD58uNK5QkNDcenSJYwfPx6bNm3K92shidI06Xjz5ONcPyMdeH4TiAj4OOfPztIJaKCi6aZie8ClVeHEUEJExCqu21QWr/Gr7iqcTRkAYbGjOP9IcnwRRUfF2SffrDN8+HDExMTgwIEDWLJkCebOnYsdO3agR48eAICYmBhYWlrCx8cHzZurXlI7MTERjo6OaNKkCfbv36+0PSYmBhYWFiqPbdGiBWrWrIkVK1YobXv+/DlcXFzw5ZdfYvny5Xk6b3a3b99GjRo1EBwcDBcXF6xfvx5z5sxBeHg4tLTEHDMgIADVq1dHUFAQXF3fV7nOnz8fgYGBmDt3Lho0aIDw8HAYGmo+zTmbdSRu12Dg/r+579d9HWIr9sbGiyE49/A1zAx10bdOOXSuXib/1w4+BRycAMT9vxawdBWg10bAtkr+z6mp+/8Ct3eL/WoqdwZqDBAnqvsYEl6JNVS6hoCbF6Bn9HGuIzHjtt/CfwHhAABDvMNxvRlw0HqtuJNzC2DoP4UfHBVrxWYo8YwZM7BmzRocOnQIrVu3lpebmJjAxMQEBw4cQIMGDaCvrzxy4dixY4iMjMT06dNVnlvTBCI7b29vpKSkfPB53759i82bN6NChQpwcHAAACQnJ0NPT0+emACQJxwXLlyQJyeCIGDz5s1YvXo13N3d4erqij179mDIkCH5ek0kQRU75J6clK6CRLeu6Pv7ZTx4+f6b7rmHrxH0MgFTVMyBkav4CGDnIHGV5Eyv7gE7+gIT/QDtj/zxUrmL+PjYrv4OHJstrgQNiP12+v1VImYkndjaDecevkZ8chq6al9WTkwA4LEPEHYLKFu70OOj4qtYNOscOXIES5YswT///KOQmACAjo4OtmzZgq1bt8LCwgKNGzfGN998g9u3b8v3CQoKAgC4uxfswlFBQUEwMzODvb19vo5fs2aNPLk6cuQITpw4AT09PQBAq1atEBERgaVLlyIlJQVv3rzBzJkzAQDh4eHyc5w8eRKJiYnw8vICAAwePBgbN27M8brJycmIi4tTeJCEVe8nNmlkpaUjNn+UcgEajgeG/4e9t18rJCaZ1p19hJhE9dObq3V7l2Jikin2GfDodN7PJ0Uv7wJHZrxPTAAg6Q2we5hYY1PMVbIzxcEJTTC4QXk0MotSv2NkUOEFRSVCsUhOqlevDicnJ8ydO1dlh9BevXrhxYsXOHjwINq3bw8fHx/Url0bW7ZsASDWLnwMgiBAJsv/cLtBgwbB19cXZ8+eRcWKFdG3b1+8eye2AXt4eGDr1q1YtmwZjIyMYGdnhwoVKsDW1lahNmXTpk3o168fdHTEb7EDBgzAxYsX8ejRI7XXXbRoEczNzeWPzNoakihtHaD/38DA3UCDceJQ48kBwCR/YOItwGshYFQKN5++UXl4cloG7oTlIQFNTgCubwRue6vfJ6mYTKN/Zy9Uzk6aGCnWGJQAFayN8UP3aujm1Vb9ToXRjEclSrFITsqWLQsfHx+EhYWhffv2iI9X/nZoYGCAtm3bYs6cObh06RKGDx+OuXPnAgAqVhSrtLOPhvlQFStWRGxsrEJNRl6Ym5vDzc0NzZo1w549exAYGKjQJ2bgwIGIiIhAWFgYoqKiMG/ePLx+/RrOzuJEXNHR0di/fz/WrFkDHR0d6OjooGzZskhLS8uxY+ysWbMQGxsrfzx79ixf8VMh0tICKnoB7X8U50AxU+5HYm+hvp+RvYWBZteJfwn83gz4byrwUk0HWJl28Rk1k55DjVJO27KLuAN4DweWVwM2tQfufYJ9NDx6iDPxZlexA2BXrfDjoWKtWCQnAODo6IizZ88iIiJCbYKSVZUqVfD2rbi8fLt27WBtbY0lS5ao3DcmJiZfMfXu3Rt6enoFcl5BECAIApKTlauSbW1tYWJigl27dsmTMADYvn07ypUrB39/f/j5+ckfy5Ytw5YtW+Qjf7LT19eHmZmZwoM+fQPqloeBrvKvfFM3a7jYqFiGHgDiwsVmjEznlgDR6mvdxBNOA8zLfkCkElKpk+pyPVOxI6gmXj8QE5K7+4HYUHE24N1DgZtbCirKwqFrCAw/DHgOF+fNMS8PNP0K6LOlqCOjYqjYdIgFAAcHB/j4+KBly5bw8vLC0aNHkZqaij59+uCzzz5D9erVYWpqihs3bmDJkiXo1q0bAMDY2BgbNmxAnz590LVrV0ycOBGurq6IjIzE7t27ERoaip07d6q97uvXr+Hn56dQZm9vDwcHByxfvhzjx49HXFwchg4dCicnJzx//hzbtm2DiYmJyuHEjx8/xq5du9CuXTvY2Njg+fPnWLx4MQwNDdGxY0f5fr/99hsaNWoEExMTnDhxAl9//TUWL14s72i7ceNG9O7dG1WrKq7f4uDggFmzZuHo0aPo1EnNhy8VO+WtjLBpWF3M//ceHryMh46WDO2r2mFhdxXfep9dA/6bBkTcFucUqdgB6LJSXEVZner9gRr9itdwXseGYlPZldXvy7R0gC4rAH1Tzc5xcSWQouLL0tklQK0hgFYhTwf/IUxtxfdBl5VFHQkVc8VqKHGmsLAwtGzZElZWVjh69CgWL16M48eP49GjR0hNTYWDgwP69OmDb775RmFI7Y0bN7Bo0SKcP38ecXFxcHBwQKtWrfD1118rDM3NqkWLFjh79qxS+YIFC/Dtt98CEDul/vzzz7h27RqSkpLg5OSEzp07Y+rUqSo7y7548QKjRo3CzZs38ebNG9ja2qJZs2b47rvvUKnS+ynIhw4div/++w8JCQlwd3fHV199JR+Fc/PmTdSpUwfXrl1D3bp1la7RsWNHGBgYYN++fbneYw4lLn7CY5NgrK8DMwMVQ2/jwoHf6ir/QS1XT1ym/tU95WN0jYFvwoAP6GMlaWG3gIdHAV0joGovwCIP/bDWNlHfBDbtofgHn4gUfPLJCX18TE5KmHM/A6cXqN5Wf4w4tDa7OiOBzr983Lg+VbuGAPcPKpcbWABfBQE6eoUeEpHUFZs+J0SUDy98xVk+948VR6akpwFxL9Tv79AIqDlYcfp417ZA2/kfP9ZPVcNxYifh7Op/wcSESA3WnFCuWHNSTN3cAvw7GQpDZd28AI/uqhfWk2mLQ5TNy4pT4UfcAUo5cxipJh4eA04tEJt3jEsDDb4Amkz99JvBbmwSH2+jxEnpWswErFyKOioqBpicUK6YnBRDyfHAssqqO2r22ghc/k2sVcmq4XhxzhTKv7RkQFvv009KAOD0D8C5pYplRtbAF+dVDmXPl+R4cc0mE1smPSVMsRqtQ0QaCr2qOjEBgJCzwLB/gavrxG/8esZAjYHiSBz6MDrKy2d8kt7FAZdXK5cnRgLX/gDazP3wa1xZC5xe+P596twC6LUJMLb68HOT5DE5ISqJDMxz3qZvCjT7WnwQZRf9GEhNVL2tIFanfnQaODpTseyxD3BwPDDg7w8/P0keO8QSlUTl6gA2lZXLZdpiLQlRTizKi81TqqiaRTavbm1TXf7wqDhLMRV7TE6ISiKZTFxZt3SWzqwG5kC31ezgSrkzKgXUGqxcrmsM1Pv8w8+fpHodKAgZwLuYDz8/SR6bdYhKKmtX4MvL4gRjyfFAubqAnlFRR0Wfig5LASMrcbROYhTg2ARoM69gOq46t1C9sKJ5ecDK7cPPT5LH0TqUK47WIaIcZWSIi08WlHdxwOaOijPraumK6/hU7lxw1yHJYnJCuWJyQkSFLuUt4LcDeHJBHErsOZxNjiUIkxPKFZMTIiIqTOwQS0RERJLC5ISIiIgkhckJERERSQqTEyIiIpIUJidEREQkKUxOiIiISFKYnBAREZGkMDkhIiIiSWFyQkRERJLC5ISIiIgkhckJERERSQqTEyIiIpIUJidEREQkKUxOiIiISFKYnBAREZGkMDkhIiIiSWFyQkRERJLC5ISIiIgkhckJERERSQqTEyIiIpIUJidEREQkKUxOiIiISFKYnBAREZGkMDkhIiIiSWFyQkRERJLC5ISIiIgkhckJERERSQqTEyIiIpIUJidEREQkKUxOiIiISFKYnBAREZGkMDkhIiIiSWFyQkRERJLC5ISIiIgkhckJERERSQqTEyIiIpIUJidEREQkKUxOiIiISFKYnBAREZGkMDkhIiIiSWFyQkRERJLC5ISIiIgkhckJERERSQqTEyIiIpIUJidEREQkKUxOiIiISFKYnBAREZGkMDkhIiIiSWFyQkRERJLC5ISIiIgkhckJERERSQqTEyIiIpIUJidEREQkKTpFHQBJnyAIAIC4uLgijoSI6NNjamoKmUxW1GF8UpicUK6ioqIAAA4ODkUcCRHRp+fVq1ewsbEp6jA+KUxOKFelSpUCAISGhsLc3LyIoylacXFxcHBwwLNnz2BmZlbU4RQp3ov3eC/e4714L/Ne6OnpFXUonxwmJ5QrLS2xa5K5uXmJ/7DJZGZmxnvxf7wX7/FevMd78R6bdPKOHWKJiIhIUpicEBERkaQwOaFc6evrY+7cudDX1y/qUIoc78V7vBfv8V68x3vxHu9F/smEzHGiRERERBLAmhMiIiKSFCYnREREJClMToiIiEhSmJwQERGRpDA5oRytXr0aTk5OMDAwQP369XHt2rWiDumjW7RoEerWrQtTU1OULl0a3bt3x4MHDxT2EQQB3333Hezt7WFoaIg2bdogKCioiCIuHIsXL4ZMJsPkyZPlZSXtPoSFhWHw4MGwsrKCoaEhqlWrhhs3bsi3l5T7kZ6ejjlz5qBChQowNDSEi4sLFixYgKzjK4rrvTh37hy6dOmCMmXKQCaT4cCBAwrbNXnd7969w7hx42BlZQUTExP06tULL1++LMRX8QkQiNTYuXOnoKenJ2zatEm4e/eu8PnnnwsWFhbCy5cvizq0j8rLy0vYvHmzcOfOHcHPz0/o2LGjUL58eSEhIUG+z+LFiwVzc3PhwIEDgr+/v9C1a1ehQoUKQlJSUhFG/vFcu3ZNcHJyEqpXry5MmjRJXl6S7kN0dLTg6OgoDB8+XLh69arw+PFj4dixY0JwcLB8n5JyPxYuXChYWVkJhw4dEkJCQgRvb2/BxMREWLlypXyf4novDh8+LMyePVvYt2+fAEDYv3+/wnZNXvcXX3whODg4CKdOnRJu3LghNGjQQGjUqFEhvxJpY3JCatWrV08YN26c/Hl6erpQpkwZYdGiRUUYVeF79eqVAEA4e/asIAiCkJGRIdjZ2QlLly6V7xMTEyPo6+sLf//9d1GF+dHEx8cLbm5uwokTJ4TmzZvLk5OSdh9mzJghNGnSRO32knQ/OnXqJHz22WcKZT179hQGDRokCELJuRfZkxNNXndMTIygq6sreHt7y/e5f/++AEC4fPlyocUudWzWIZVSUlJw8+ZNtGnTRl6mpaWFNm3a4PLly0UYWeGLjY0F8H4BxJCQEERERCjcG3Nzc9SvX79Y3ptx48ahU6dOCq8XKHn34eDBg6hTpw769OmD0qVLo1atWvjjjz/k20vS/WjUqBFOnTqFhw8fAgD8/f1x4cIFdOjQAUDJuhdZafK6b968idTUVIV93N3dUb58+WJ9b/KKC/+RSpGRkUhPT4etra1Cua2tLQIDA4soqsKXkZGByZMno3HjxqhatSoAICIiAgBU3pvMbcXFzp07cevWLVy/fl1pW0m6DwDw+PFjrF27FlOnTsU333yD69evY+LEidDT08OwYcNK1P2YOXMm4uLi4O7uDm1tbaSnp2PhwoUYNGgQgJL33sikyeuOiIiAnp4eLCws1O5DTE6IcjRu3DjcuXMHFy5cKOpQCt2zZ88wadIknDhxAgYGBkUdTpHLyMhAnTp18OOPPwIAatWqhTt37mDdunUYNmxYEUdXuHbv3o3t27djx44d8PDwgJ+fHyZPnowyZcqUuHtBHwebdUgla2traGtrK/Ugf/nyJezs7IooqsI1fvx4HDp0CGfOnEG5cuXk5Zmvv7jfm5s3b+LVq1eoXbs2dHR0oKOjg7Nnz2LVqlXQ0dGRfzss7vchk729PapUqaJQVrlyZYSGhgIoOe8LAPj6668xc+ZM9O/fH9WqVcOQIUMwZcoULFq0CEDJuhdZafK67ezskJKSgpiYGLX7EJMTUkNPTw+enp44deqUvCwjIwOnTp1Cw4YNizCyj08QBIwfPx779+/H6dOnUaFCBYXtFSpUgJ2dncK9iYuLw9WrV4vVvWndujUCAgLg5+cnf9SpUweDBg2Cn58fnJ2dS8R9yNS4cWOlIeUPHz6Eo6MjgJLzvgCAxMREaGkp/vnQ1tZGRkYGgJJ1L7LS5HV7enpCV1dXYZ8HDx4gNDS0WN+bPCvqHrkkXTt37hT09fWFLVu2CPfu3RNGjx4tWFhYCBEREUUd2kc1duxYwdzcXPDx8RHCw8Plj8TERPk+ixcvFiwsLIR//vlHuH37ttCtW7diMUwyN1lH6whCyboP165dE3R0dISFCxcKQUFBwvbt2wUjIyPhr7/+ku9TUu7HsGHDhLJly8qHEu/bt0+wtrYWpk+fLt+nuN6L+Ph4wdfXV/D19RUACL/88ovg6+srPH36VBAEzV73F198IZQvX144ffq0cOPGDaFhw4ZCw4YNi+olSRKTE8rRr7/+KpQvX17Q09MT6tWrJ1y5cqWoQ/roAKh8bN68Wb5PRkaGMGfOHMHW1lbQ19cXWrduLTx48KDogi4k2ZOTknYf/v33X6Fq1aqCvr6+4O7uLqxfv15he0m5H3FxccKkSZOE8uXLCwYGBoKzs7Mwe/ZsITk5Wb5Pcb0XZ86cUfn5MGzYMEEQNHvdSUlJwpdffilYWloKRkZGQo8ePYTw8PAieDXSJROELFP6ERERERUx9jkhIiIiSWFyQkRERJLC5ISIiIgkhckJERERSQqTEyIiIpIUJidEREQkKUxOiIiISFKYnBBRjlq0aIHJkyfLnzs5OWHFihUaH//kyRPIZDL4+fkVeGxFIa+vn4jyjskJUQk3fPhwyGQypUdwcLDK/a9fv47Ro0cXaAxbtmxRWkJe3X4ymQzt27dXKI+JiYFMJoOPj0+BxkVERYPJCRGhffv2CA8PV3hkX/Awk42NDYyMjAo5wvd0dHRw8uRJnDlzpshiKGgpKSlFHQKRpDA5ISLo6+vDzs5O4aGtra1y3+zNGoGBgWjSpAkMDAxQpUoVnDx5EjKZDAcOHFA47vHjx2jZsiWMjIxQo0YNXL58GQDg4+ODESNGIDY2Vl5rM2/ePLWxGhsb47PPPsPMmTPV7uPj4wOZTKawLL2fnx9kMhmePHkC4H1tzaFDh1CpUiUYGRmhd+/eSExMxNatW+Hk5ARLS0tMnDgR6enpCuePj4/HgAEDYGxsjLJly2L16tUK22NiYjBq1CjY2NjAzMwMrVq1gr+/v3z7vHnzULNmTWzYsAEVKlSAgYGB2tdCVBIxOSGifEtPT0f37t1hZGSEq1evYv369Zg9e7bKfWfPno2vvvoKfn5+qFixIgYMGIC0tDQ0atQIK1asgJmZmbzW5quvvsrxuvPmzUNAQAD27NnzQfEnJiZi1apV2LlzJ44ePQofHx/06NEDhw8fxuHDh/Hnn3/i999/V7rO0qVLUaNGDfj6+mLmzJmYNGkSTpw4Id/ep08fvHr1CkeOHMHNmzdRu3ZttG7dGtHR0fJ9goODsXfvXuzbt6/Y9MchKig6RR0AERW9Q4cOwcTERP68Q4cO8Pb2zvW4EydO4NGjR/Dx8YGdnR0AYOHChWjbtq3Svl999RU6deoEAJg/fz48PDwQHBwMd3d3mJubQyaTyc+RmzJlymDSpEmYPXs2unfvrtExqqSmpmLt2rVwcXEBAPTu3Rt//vknXr58CRMTE1SpUgUtW7bEmTNn0K9fP/lxjRs3ltfcVKxYERcvXsTy5cvRtm1bXLhwAdeuXcOrV6+gr68PAPj5559x4MAB7NmzR95fJyUlBdu2bYONjU2+4ycqrlhzQkRo2bIl/Pz85I9Vq1ZpdNyDBw/g4OCgkFTUq1dP5b7Vq1eX/9/e3h4A8OrVq3zHPGPGDLx+/RqbNm3K9zmMjIzkiQkA2NrawsnJSSFRs7W1VYqzYcOGSs/v378PAPD390dCQgKsrKxgYmIif4SEhODRo0fyYxwdHZmYEKnBmhMigrGxMVxdXT/qNXR1deX/l8lkAICMjIx8n8/CwgKzZs3C/Pnz0blzZ4VtWlri9y5BEORlqampOcaUGZeqsrzEmZCQAHt7e5Ujh7KOSDI2Ntb4nEQlDWtOiCjfKlWqhGfPnuHly5fysuvXr+f5PHp6ekqdTjUxYcIEaGlpYeXKlQrlmTUS4eHh8rKC7Ndx5coVpeeVK1cGANSuXRsRERHQ0dGBq6urwsPa2rrAYiAqzpicEFG+tW3bFi4uLhg2bBhu376Nixcv4ttvvwXwvnZEE05OTkhISMCpU6cQGRmJxMREjY4zMDDA/PnzlZqhXF1d4eDggHnz5iEoKAj//fcfli1bpvkLy8XFixexZMkSPHz4EKtXr4a3tzcmTZoEAGjTpg0aNmyI7t274/jx43jy5AkuXbqE2bNn48aNGwUWA1FxxuSEiPJNW1sbBw4cQEJCAurWrYtRo0bJR+vkZXhso0aN8MUXX6Bfv36wsbHBkiVLND522LBhcHZ2VijT1dXF33//jcDAQFSvXh0//fQTfvjhB43PmZtp06bhxo0bqFWrFn744Qf88ssv8PLyAiAmZYcPH0azZs0wYsQIVKxYEf3798fTp09ha2tbYDEQFWcyIWujLBHRB7p48SKaNGmC4OBghc6mRESaYnJCRB9k//79MDExgZubG4KDgzFp0iRYWlriwoULRR0aEX2iOFqHiD5IfHw8ZsyYgdDQUFhbW6NNmzYF2r+DiEoe1pwQERGRpLBDLBEREUkKkxMiIiKSFCYnREREJClMToiIiEhSmJwQERGRpDA5ISIiIklhckJERESSwuSEiIiIJIXJCREREUnK/wDt/u+kDHC7i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 name="Image 6"/>
          <p:cNvPicPr>
            <a:picLocks noChangeAspect="1"/>
          </p:cNvPicPr>
          <p:nvPr/>
        </p:nvPicPr>
        <p:blipFill>
          <a:blip r:embed="rId3"/>
          <a:stretch>
            <a:fillRect/>
          </a:stretch>
        </p:blipFill>
        <p:spPr>
          <a:xfrm>
            <a:off x="6322819" y="1550411"/>
            <a:ext cx="5248275" cy="48768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flipH="1">
            <a:off x="770011" y="2006486"/>
            <a:ext cx="4193514" cy="3749999"/>
          </a:xfrm>
          <a:prstGeom prst="rect">
            <a:avLst/>
          </a:prstGeom>
        </p:spPr>
        <p:txBody>
          <a:bodyPr>
            <a:normAutofit/>
          </a:bodyPr>
          <a:lstStyle/>
          <a:p>
            <a:pPr>
              <a:spcBef>
                <a:spcPts val="1400"/>
              </a:spcBef>
            </a:pPr>
            <a:r>
              <a:rPr lang="en-GB" sz="2400" dirty="0"/>
              <a:t>Majority of launched rockets have payload mass between 500 kg to 7000 kg</a:t>
            </a:r>
          </a:p>
          <a:p>
            <a:pPr>
              <a:spcBef>
                <a:spcPts val="1400"/>
              </a:spcBef>
            </a:pPr>
            <a:r>
              <a:rPr lang="en-GB" sz="2400" dirty="0"/>
              <a:t>VAFB SLC 4E site has no rockets with heavy payload mass</a:t>
            </a:r>
            <a:endParaRPr lang="en-GB" sz="2400"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Image 1"/>
          <p:cNvPicPr>
            <a:picLocks noChangeAspect="1"/>
          </p:cNvPicPr>
          <p:nvPr/>
        </p:nvPicPr>
        <p:blipFill>
          <a:blip r:embed="rId3"/>
          <a:stretch>
            <a:fillRect/>
          </a:stretch>
        </p:blipFill>
        <p:spPr>
          <a:xfrm>
            <a:off x="6096000" y="1414511"/>
            <a:ext cx="5946841" cy="493395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01985" y="1733321"/>
            <a:ext cx="4084793" cy="3998175"/>
          </a:xfrm>
          <a:prstGeom prst="rect">
            <a:avLst/>
          </a:prstGeom>
        </p:spPr>
        <p:txBody>
          <a:bodyPr>
            <a:normAutofit/>
          </a:bodyPr>
          <a:lstStyle/>
          <a:p>
            <a:pPr>
              <a:spcBef>
                <a:spcPts val="1400"/>
              </a:spcBef>
            </a:pPr>
            <a:r>
              <a:rPr lang="en-US" sz="2400" dirty="0"/>
              <a:t>Launches to orbits </a:t>
            </a:r>
            <a:r>
              <a:rPr lang="en-US" sz="2400" dirty="0">
                <a:solidFill>
                  <a:srgbClr val="1C7DDB"/>
                </a:solidFill>
              </a:rPr>
              <a:t>GTO, ISS, MEO and PO </a:t>
            </a:r>
            <a:r>
              <a:rPr lang="en-US" sz="2400" dirty="0"/>
              <a:t>were least successful</a:t>
            </a:r>
          </a:p>
          <a:p>
            <a:pPr>
              <a:spcBef>
                <a:spcPts val="1400"/>
              </a:spcBef>
            </a:pPr>
            <a:r>
              <a:rPr lang="en-US" sz="2400" dirty="0"/>
              <a:t>Majority of launches happened to orbits </a:t>
            </a:r>
            <a:r>
              <a:rPr lang="en-US" sz="2400" dirty="0">
                <a:solidFill>
                  <a:srgbClr val="1C7DDB"/>
                </a:solidFill>
              </a:rPr>
              <a:t>GTO, ISS, VLEO, PO and LEO</a:t>
            </a:r>
          </a:p>
          <a:p>
            <a:pPr>
              <a:spcBef>
                <a:spcPts val="1400"/>
              </a:spcBef>
            </a:pPr>
            <a:r>
              <a:rPr lang="en-US" sz="2400" dirty="0"/>
              <a:t>There are few (1 to 4</a:t>
            </a:r>
            <a:r>
              <a:rPr lang="en-US" sz="2400" dirty="0" smtClean="0"/>
              <a:t>) </a:t>
            </a:r>
            <a:r>
              <a:rPr lang="en-US" sz="2400" dirty="0"/>
              <a:t>launches to orbits </a:t>
            </a:r>
            <a:r>
              <a:rPr lang="en-US" sz="2400" dirty="0">
                <a:solidFill>
                  <a:srgbClr val="1C7DDB"/>
                </a:solidFill>
              </a:rPr>
              <a:t>ES-L1, </a:t>
            </a:r>
            <a:r>
              <a:rPr lang="en-US" sz="2400" dirty="0" smtClean="0">
                <a:solidFill>
                  <a:srgbClr val="1C7DDB"/>
                </a:solidFill>
              </a:rPr>
              <a:t>GEO,HEO and SSO</a:t>
            </a:r>
            <a:endParaRPr lang="en-US" sz="2400" dirty="0">
              <a:solidFill>
                <a:srgbClr val="1C7DDB"/>
              </a:solidFill>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Image 1"/>
          <p:cNvPicPr>
            <a:picLocks noChangeAspect="1"/>
          </p:cNvPicPr>
          <p:nvPr/>
        </p:nvPicPr>
        <p:blipFill>
          <a:blip r:embed="rId3"/>
          <a:stretch>
            <a:fillRect/>
          </a:stretch>
        </p:blipFill>
        <p:spPr>
          <a:xfrm>
            <a:off x="6346252" y="1559827"/>
            <a:ext cx="5400675" cy="43338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spcBef>
                <a:spcPts val="1400"/>
              </a:spcBef>
            </a:pPr>
            <a:r>
              <a:rPr lang="en-GB" sz="2000" dirty="0"/>
              <a:t>Successful outcome in LEO orbit is related to the number of flights (improvement with every next launch), what’s not the case for orbits ISS and GTO</a:t>
            </a:r>
            <a:endParaRPr lang="en-GB" sz="2000"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Image 1"/>
          <p:cNvPicPr>
            <a:picLocks noChangeAspect="1"/>
          </p:cNvPicPr>
          <p:nvPr/>
        </p:nvPicPr>
        <p:blipFill>
          <a:blip r:embed="rId3"/>
          <a:stretch>
            <a:fillRect/>
          </a:stretch>
        </p:blipFill>
        <p:spPr>
          <a:xfrm>
            <a:off x="6190647" y="1493261"/>
            <a:ext cx="5267325" cy="49339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348032" y="2400378"/>
            <a:ext cx="4006393" cy="2369585"/>
          </a:xfrm>
          <a:prstGeom prst="rect">
            <a:avLst/>
          </a:prstGeom>
        </p:spPr>
        <p:txBody>
          <a:bodyPr>
            <a:normAutofit/>
          </a:bodyPr>
          <a:lstStyle/>
          <a:p>
            <a:pPr>
              <a:spcBef>
                <a:spcPts val="1400"/>
              </a:spcBef>
            </a:pPr>
            <a:r>
              <a:rPr lang="en-GB" sz="2400" dirty="0"/>
              <a:t>Heavy payload mass rockets have successful outcome in orbits ISS, PO and VLEO</a:t>
            </a:r>
            <a:endParaRPr lang="en-GB" sz="2400"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 5"/>
          <p:cNvPicPr>
            <a:picLocks noChangeAspect="1"/>
          </p:cNvPicPr>
          <p:nvPr/>
        </p:nvPicPr>
        <p:blipFill>
          <a:blip r:embed="rId3"/>
          <a:stretch>
            <a:fillRect/>
          </a:stretch>
        </p:blipFill>
        <p:spPr>
          <a:xfrm>
            <a:off x="6262098" y="1292442"/>
            <a:ext cx="5267325" cy="49339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86828" y="3276388"/>
            <a:ext cx="3377783" cy="1097649"/>
          </a:xfrm>
          <a:prstGeom prst="rect">
            <a:avLst/>
          </a:prstGeom>
        </p:spPr>
        <p:txBody>
          <a:bodyPr>
            <a:normAutofit/>
          </a:bodyPr>
          <a:lstStyle/>
          <a:p>
            <a:pPr lvl="0">
              <a:spcBef>
                <a:spcPts val="1400"/>
              </a:spcBef>
            </a:pPr>
            <a:r>
              <a:rPr lang="en-GB" sz="2000" dirty="0">
                <a:solidFill>
                  <a:prstClr val="black"/>
                </a:solidFill>
              </a:rPr>
              <a:t>From 2013 until 2020 success rate is increasing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 5"/>
          <p:cNvPicPr>
            <a:picLocks noChangeAspect="1"/>
          </p:cNvPicPr>
          <p:nvPr/>
        </p:nvPicPr>
        <p:blipFill>
          <a:blip r:embed="rId3"/>
          <a:stretch>
            <a:fillRect/>
          </a:stretch>
        </p:blipFill>
        <p:spPr>
          <a:xfrm>
            <a:off x="6317971" y="1691698"/>
            <a:ext cx="5400675" cy="43338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309567"/>
            <a:ext cx="4245050" cy="2799761"/>
          </a:xfrm>
          <a:prstGeom prst="rect">
            <a:avLst/>
          </a:prstGeom>
        </p:spPr>
        <p:txBody>
          <a:bodyPr>
            <a:normAutofit fontScale="85000" lnSpcReduction="20000"/>
          </a:bodyPr>
          <a:lstStyle/>
          <a:p>
            <a:pPr>
              <a:spcBef>
                <a:spcPts val="1400"/>
              </a:spcBef>
            </a:pPr>
            <a:r>
              <a:rPr lang="en-US" sz="2400" dirty="0" smtClean="0"/>
              <a:t>Query </a:t>
            </a:r>
            <a:r>
              <a:rPr lang="en-US" sz="2400" dirty="0"/>
              <a:t>result shows the names of 4 unique launch sites</a:t>
            </a:r>
          </a:p>
          <a:p>
            <a:pPr>
              <a:spcBef>
                <a:spcPts val="1400"/>
              </a:spcBef>
            </a:pPr>
            <a:r>
              <a:rPr lang="en-US" sz="2400" dirty="0"/>
              <a:t>SQL</a:t>
            </a:r>
            <a:r>
              <a:rPr lang="nb-NO" sz="2400" dirty="0"/>
              <a:t>:</a:t>
            </a:r>
            <a:r>
              <a:rPr lang="ru-RU" sz="2400" dirty="0"/>
              <a:t> </a:t>
            </a:r>
            <a:r>
              <a:rPr lang="en-US" sz="2400" dirty="0"/>
              <a:t>keyword DISTINCT is used in SELECT </a:t>
            </a:r>
            <a:r>
              <a:rPr lang="en-US" sz="2400" dirty="0" smtClean="0"/>
              <a:t>statement</a:t>
            </a:r>
          </a:p>
          <a:p>
            <a:pPr>
              <a:spcBef>
                <a:spcPts val="1400"/>
              </a:spcBef>
            </a:pPr>
            <a:endParaRPr lang="en-US" sz="2400" dirty="0"/>
          </a:p>
          <a:p>
            <a:pPr marL="0" indent="0">
              <a:spcBef>
                <a:spcPts val="1400"/>
              </a:spcBef>
              <a:buNone/>
            </a:pPr>
            <a:r>
              <a:rPr lang="en-US" sz="2400" dirty="0" smtClean="0"/>
              <a:t>Link:</a:t>
            </a:r>
          </a:p>
          <a:p>
            <a:pPr marL="0" indent="0">
              <a:spcBef>
                <a:spcPts val="1400"/>
              </a:spcBef>
              <a:buNone/>
            </a:pPr>
            <a:r>
              <a:rPr lang="en-US" sz="2400" dirty="0"/>
              <a:t>https://github.com/Zaydbenz/testrepo1/blob/main/jupyter-labs-eda-sql-coursera_sqllite.py</a:t>
            </a:r>
          </a:p>
          <a:p>
            <a:pPr marL="0" indent="0">
              <a:spcBef>
                <a:spcPts val="1400"/>
              </a:spcBef>
              <a:buNone/>
            </a:pPr>
            <a:endParaRPr lang="en-US" sz="2400" dirty="0" smtClean="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Image 7"/>
          <p:cNvPicPr>
            <a:picLocks noChangeAspect="1"/>
          </p:cNvPicPr>
          <p:nvPr/>
        </p:nvPicPr>
        <p:blipFill>
          <a:blip r:embed="rId3"/>
          <a:stretch>
            <a:fillRect/>
          </a:stretch>
        </p:blipFill>
        <p:spPr>
          <a:xfrm>
            <a:off x="5858129" y="1960774"/>
            <a:ext cx="6097897" cy="278090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047561"/>
            <a:ext cx="3755503" cy="3687726"/>
          </a:xfrm>
          <a:prstGeom prst="rect">
            <a:avLst/>
          </a:prstGeom>
        </p:spPr>
        <p:txBody>
          <a:bodyPr>
            <a:normAutofit/>
          </a:bodyPr>
          <a:lstStyle/>
          <a:p>
            <a:pPr>
              <a:spcBef>
                <a:spcPts val="1400"/>
              </a:spcBef>
            </a:pPr>
            <a:r>
              <a:rPr lang="en-US" sz="2000" dirty="0"/>
              <a:t>Query result shows 5 records where launch sites begin with `CCA`</a:t>
            </a:r>
          </a:p>
          <a:p>
            <a:pPr>
              <a:spcBef>
                <a:spcPts val="1400"/>
              </a:spcBef>
            </a:pPr>
            <a:r>
              <a:rPr lang="en-US" sz="2000" dirty="0"/>
              <a:t>SQL: </a:t>
            </a:r>
          </a:p>
          <a:p>
            <a:pPr lvl="1">
              <a:spcBef>
                <a:spcPts val="1400"/>
              </a:spcBef>
            </a:pPr>
            <a:r>
              <a:rPr lang="en-US" sz="1600" dirty="0"/>
              <a:t>keyword LIKE is used to retrieve entries which contain ‘CCA’ in </a:t>
            </a:r>
            <a:r>
              <a:rPr lang="en-US" sz="1600" dirty="0" err="1"/>
              <a:t>launch_site</a:t>
            </a:r>
            <a:r>
              <a:rPr lang="en-US" sz="1600" dirty="0"/>
              <a:t> column</a:t>
            </a:r>
          </a:p>
          <a:p>
            <a:pPr lvl="1">
              <a:spcBef>
                <a:spcPts val="1400"/>
              </a:spcBef>
            </a:pPr>
            <a:r>
              <a:rPr lang="en-US" sz="1600" dirty="0"/>
              <a:t>Keyword LIMIT 5 restricts the retrieved dataset to 5 entries</a:t>
            </a:r>
            <a:endParaRPr lang="en-US" sz="1600"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Image 1"/>
          <p:cNvPicPr>
            <a:picLocks noChangeAspect="1"/>
          </p:cNvPicPr>
          <p:nvPr/>
        </p:nvPicPr>
        <p:blipFill>
          <a:blip r:embed="rId3"/>
          <a:stretch>
            <a:fillRect/>
          </a:stretch>
        </p:blipFill>
        <p:spPr>
          <a:xfrm>
            <a:off x="4631869" y="1489436"/>
            <a:ext cx="7245904" cy="453613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98481"/>
            <a:ext cx="3123260" cy="4178481"/>
          </a:xfrm>
          <a:prstGeom prst="rect">
            <a:avLst/>
          </a:prstGeom>
        </p:spPr>
        <p:txBody>
          <a:bodyPr>
            <a:normAutofit/>
          </a:bodyPr>
          <a:lstStyle/>
          <a:p>
            <a:pPr>
              <a:spcBef>
                <a:spcPts val="1400"/>
              </a:spcBef>
            </a:pPr>
            <a:r>
              <a:rPr lang="en-US" sz="2400" dirty="0"/>
              <a:t>Query result shows the total payload carried by boosters from NASA</a:t>
            </a:r>
          </a:p>
          <a:p>
            <a:pPr>
              <a:spcBef>
                <a:spcPts val="1400"/>
              </a:spcBef>
            </a:pPr>
            <a:r>
              <a:rPr lang="en-US" sz="2400" dirty="0"/>
              <a:t>SQL: function SUM is used to get the total sum</a:t>
            </a:r>
            <a:endParaRPr lang="en-US" sz="2400" dirty="0"/>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Image 1"/>
          <p:cNvPicPr>
            <a:picLocks noChangeAspect="1"/>
          </p:cNvPicPr>
          <p:nvPr/>
        </p:nvPicPr>
        <p:blipFill>
          <a:blip r:embed="rId3"/>
          <a:stretch>
            <a:fillRect/>
          </a:stretch>
        </p:blipFill>
        <p:spPr>
          <a:xfrm>
            <a:off x="4141371" y="1998481"/>
            <a:ext cx="7876303" cy="179253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91472" y="4211284"/>
            <a:ext cx="6749591" cy="1607551"/>
          </a:xfrm>
          <a:prstGeom prst="rect">
            <a:avLst/>
          </a:prstGeom>
        </p:spPr>
        <p:txBody>
          <a:bodyPr>
            <a:normAutofit/>
          </a:bodyPr>
          <a:lstStyle/>
          <a:p>
            <a:pPr>
              <a:spcBef>
                <a:spcPts val="1400"/>
              </a:spcBef>
            </a:pPr>
            <a:r>
              <a:rPr lang="en-US" sz="2400" dirty="0"/>
              <a:t>Query result shows the average payload mass carried by booster version F9 v1.1</a:t>
            </a:r>
          </a:p>
          <a:p>
            <a:pPr>
              <a:spcBef>
                <a:spcPts val="1400"/>
              </a:spcBef>
            </a:pPr>
            <a:r>
              <a:rPr lang="en-US" sz="2400" dirty="0"/>
              <a:t>SQL: function AVG is used to get an average value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Image 1"/>
          <p:cNvPicPr>
            <a:picLocks noChangeAspect="1"/>
          </p:cNvPicPr>
          <p:nvPr/>
        </p:nvPicPr>
        <p:blipFill>
          <a:blip r:embed="rId3"/>
          <a:stretch>
            <a:fillRect/>
          </a:stretch>
        </p:blipFill>
        <p:spPr>
          <a:xfrm>
            <a:off x="1405527" y="1479434"/>
            <a:ext cx="8680845" cy="182652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5486" y="1697978"/>
            <a:ext cx="4612695" cy="3462043"/>
          </a:xfrm>
          <a:prstGeom prst="rect">
            <a:avLst/>
          </a:prstGeom>
        </p:spPr>
        <p:txBody>
          <a:bodyPr lIns="91440" tIns="45720" rIns="91440" bIns="45720" anchor="t">
            <a:normAutofit/>
          </a:bodyPr>
          <a:lstStyle/>
          <a:p>
            <a:pPr>
              <a:spcBef>
                <a:spcPts val="1400"/>
              </a:spcBef>
            </a:pPr>
            <a:r>
              <a:rPr lang="en-US" sz="2400" dirty="0"/>
              <a:t>Query result shows the dates of the first successful landing outcome on ground pad</a:t>
            </a:r>
          </a:p>
          <a:p>
            <a:pPr>
              <a:spcBef>
                <a:spcPts val="1400"/>
              </a:spcBef>
            </a:pPr>
            <a:r>
              <a:rPr lang="en-US" sz="2400" dirty="0"/>
              <a:t>SQL: function MIN is used to get a minimum value in a column; can be applied to date type as well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Image 1"/>
          <p:cNvPicPr>
            <a:picLocks noChangeAspect="1"/>
          </p:cNvPicPr>
          <p:nvPr/>
        </p:nvPicPr>
        <p:blipFill>
          <a:blip r:embed="rId3"/>
          <a:stretch>
            <a:fillRect/>
          </a:stretch>
        </p:blipFill>
        <p:spPr>
          <a:xfrm>
            <a:off x="5285796" y="2236294"/>
            <a:ext cx="6537440" cy="195193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93522" y="1706549"/>
            <a:ext cx="2783895" cy="4027652"/>
          </a:xfrm>
          <a:prstGeom prst="rect">
            <a:avLst/>
          </a:prstGeom>
        </p:spPr>
        <p:txBody>
          <a:bodyPr lIns="91440" tIns="45720" rIns="91440" bIns="45720" anchor="t">
            <a:normAutofit fontScale="92500" lnSpcReduction="20000"/>
          </a:bodyPr>
          <a:lstStyle/>
          <a:p>
            <a:pPr>
              <a:spcBef>
                <a:spcPts val="1400"/>
              </a:spcBef>
            </a:pPr>
            <a:r>
              <a:rPr lang="en-US" sz="2400" dirty="0"/>
              <a:t>Query result shows the names of boosters which have successfully landed on drone ship and had payload mass greater than 4000 but less than 6000</a:t>
            </a:r>
          </a:p>
          <a:p>
            <a:pPr>
              <a:spcBef>
                <a:spcPts val="1400"/>
              </a:spcBef>
            </a:pPr>
            <a:endParaRPr lang="en-US" sz="2400" dirty="0"/>
          </a:p>
          <a:p>
            <a:pPr>
              <a:spcBef>
                <a:spcPts val="1400"/>
              </a:spcBef>
            </a:pPr>
            <a:r>
              <a:rPr lang="en-US" sz="2400" dirty="0"/>
              <a:t>SQL: keywords BETWEEN and </a:t>
            </a:r>
            <a:r>
              <a:rPr lang="en-US" sz="2400" dirty="0" err="1"/>
              <a:t>AND</a:t>
            </a:r>
            <a:r>
              <a:rPr lang="en-US" sz="2400" dirty="0"/>
              <a:t> are used to retrieve data based on several conditions in one statement</a:t>
            </a:r>
            <a:endParaRPr lang="en-US" sz="2400"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 2"/>
          <p:cNvPicPr>
            <a:picLocks noChangeAspect="1"/>
          </p:cNvPicPr>
          <p:nvPr/>
        </p:nvPicPr>
        <p:blipFill>
          <a:blip r:embed="rId3"/>
          <a:stretch>
            <a:fillRect/>
          </a:stretch>
        </p:blipFill>
        <p:spPr>
          <a:xfrm>
            <a:off x="4370772" y="1467452"/>
            <a:ext cx="7651116" cy="4178367"/>
          </a:xfrm>
          <a:prstGeom prst="rect">
            <a:avLst/>
          </a:prstGeom>
        </p:spPr>
      </p:pic>
      <p:pic>
        <p:nvPicPr>
          <p:cNvPr id="6" name="Image 5"/>
          <p:cNvPicPr>
            <a:picLocks noChangeAspect="1"/>
          </p:cNvPicPr>
          <p:nvPr/>
        </p:nvPicPr>
        <p:blipFill>
          <a:blip r:embed="rId4"/>
          <a:stretch>
            <a:fillRect/>
          </a:stretch>
        </p:blipFill>
        <p:spPr>
          <a:xfrm>
            <a:off x="6374631" y="2874044"/>
            <a:ext cx="866775" cy="277177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16049"/>
            <a:ext cx="10117592" cy="5176983"/>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  :</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      </a:t>
            </a:r>
            <a:r>
              <a:rPr lang="en-US" sz="2000" dirty="0" smtClean="0">
                <a:solidFill>
                  <a:schemeClr val="accent1">
                    <a:lumMod val="75000"/>
                  </a:schemeClr>
                </a:solidFill>
                <a:latin typeface="Abadi" panose="020B0604020104020204" pitchFamily="34" charset="0"/>
              </a:rPr>
              <a:t>Data sources :API and SQL </a:t>
            </a:r>
          </a:p>
          <a:p>
            <a:pPr marL="0" indent="0">
              <a:lnSpc>
                <a:spcPct val="100000"/>
              </a:lnSpc>
              <a:spcBef>
                <a:spcPts val="1400"/>
              </a:spcBef>
              <a:buNone/>
            </a:pPr>
            <a:r>
              <a:rPr lang="en-US" sz="2000" dirty="0">
                <a:solidFill>
                  <a:schemeClr val="accent1">
                    <a:lumMod val="75000"/>
                  </a:schemeClr>
                </a:solidFill>
                <a:latin typeface="Abadi" panose="020B0604020104020204" pitchFamily="34" charset="0"/>
              </a:rPr>
              <a:t> </a:t>
            </a:r>
            <a:r>
              <a:rPr lang="en-US" sz="2000" dirty="0" smtClean="0">
                <a:solidFill>
                  <a:schemeClr val="accent1">
                    <a:lumMod val="75000"/>
                  </a:schemeClr>
                </a:solidFill>
                <a:latin typeface="Abadi" panose="020B0604020104020204" pitchFamily="34" charset="0"/>
              </a:rPr>
              <a:t>     Tools: Python and SQL </a:t>
            </a:r>
          </a:p>
          <a:p>
            <a:pPr marL="0" indent="0">
              <a:lnSpc>
                <a:spcPct val="100000"/>
              </a:lnSpc>
              <a:spcBef>
                <a:spcPts val="1400"/>
              </a:spcBef>
              <a:buNone/>
            </a:pPr>
            <a:r>
              <a:rPr lang="en-US" sz="2000" dirty="0">
                <a:solidFill>
                  <a:schemeClr val="accent1">
                    <a:lumMod val="75000"/>
                  </a:schemeClr>
                </a:solidFill>
                <a:latin typeface="Abadi" panose="020B0604020104020204" pitchFamily="34" charset="0"/>
              </a:rPr>
              <a:t> </a:t>
            </a:r>
            <a:r>
              <a:rPr lang="en-US" sz="2000" dirty="0" smtClean="0">
                <a:solidFill>
                  <a:schemeClr val="accent1">
                    <a:lumMod val="75000"/>
                  </a:schemeClr>
                </a:solidFill>
                <a:latin typeface="Abadi" panose="020B0604020104020204" pitchFamily="34" charset="0"/>
              </a:rPr>
              <a:t>     Visualization : scatter plots, folium </a:t>
            </a:r>
            <a:r>
              <a:rPr lang="en-US" sz="2000" dirty="0" err="1" smtClean="0">
                <a:solidFill>
                  <a:schemeClr val="accent1">
                    <a:lumMod val="75000"/>
                  </a:schemeClr>
                </a:solidFill>
                <a:latin typeface="Abadi" panose="020B0604020104020204" pitchFamily="34" charset="0"/>
              </a:rPr>
              <a:t>maps,Dashboard</a:t>
            </a:r>
            <a:r>
              <a:rPr lang="en-US" sz="2000" dirty="0" smtClean="0">
                <a:solidFill>
                  <a:schemeClr val="accent1">
                    <a:lumMod val="75000"/>
                  </a:schemeClr>
                </a:solidFill>
                <a:latin typeface="Abadi" panose="020B0604020104020204" pitchFamily="34" charset="0"/>
              </a:rPr>
              <a:t> </a:t>
            </a:r>
          </a:p>
          <a:p>
            <a:pPr marL="0" indent="0">
              <a:lnSpc>
                <a:spcPct val="100000"/>
              </a:lnSpc>
              <a:spcBef>
                <a:spcPts val="1400"/>
              </a:spcBef>
              <a:buNone/>
            </a:pPr>
            <a:r>
              <a:rPr lang="en-US" sz="2000" dirty="0">
                <a:solidFill>
                  <a:schemeClr val="accent1">
                    <a:lumMod val="75000"/>
                  </a:schemeClr>
                </a:solidFill>
                <a:latin typeface="Abadi" panose="020B0604020104020204" pitchFamily="34" charset="0"/>
              </a:rPr>
              <a:t> </a:t>
            </a:r>
            <a:r>
              <a:rPr lang="en-US" sz="2000" dirty="0" smtClean="0">
                <a:solidFill>
                  <a:schemeClr val="accent1">
                    <a:lumMod val="75000"/>
                  </a:schemeClr>
                </a:solidFill>
                <a:latin typeface="Abadi" panose="020B0604020104020204" pitchFamily="34" charset="0"/>
              </a:rPr>
              <a:t>     Supervised Machine learning :Classification </a:t>
            </a:r>
            <a:endParaRPr lang="en-US" sz="2200" dirty="0">
              <a:solidFill>
                <a:schemeClr val="accent1">
                  <a:lumMod val="7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a:t>
            </a:r>
            <a:r>
              <a:rPr lang="en-US" sz="2200" dirty="0" smtClean="0">
                <a:solidFill>
                  <a:schemeClr val="accent3">
                    <a:lumMod val="25000"/>
                  </a:schemeClr>
                </a:solidFill>
                <a:latin typeface="Abadi" panose="020B0604020104020204" pitchFamily="34" charset="0"/>
              </a:rPr>
              <a:t>results:</a:t>
            </a:r>
          </a:p>
          <a:p>
            <a:pPr marL="0" indent="0">
              <a:lnSpc>
                <a:spcPct val="100000"/>
              </a:lnSpc>
              <a:spcBef>
                <a:spcPts val="1400"/>
              </a:spcBef>
              <a:buNone/>
            </a:pPr>
            <a:r>
              <a:rPr lang="en-US" sz="2100" dirty="0" smtClean="0">
                <a:solidFill>
                  <a:schemeClr val="accent1">
                    <a:lumMod val="75000"/>
                  </a:schemeClr>
                </a:solidFill>
                <a:latin typeface="Abadi" panose="020B0604020104020204" pitchFamily="34" charset="0"/>
              </a:rPr>
              <a:t>       Since 2013,SpaceX is quite successful in recovering the first stage of its           </a:t>
            </a:r>
          </a:p>
          <a:p>
            <a:pPr marL="0" indent="0">
              <a:lnSpc>
                <a:spcPct val="100000"/>
              </a:lnSpc>
              <a:spcBef>
                <a:spcPts val="1400"/>
              </a:spcBef>
              <a:buNone/>
            </a:pPr>
            <a:r>
              <a:rPr lang="en-US" sz="2100" dirty="0">
                <a:solidFill>
                  <a:schemeClr val="accent1">
                    <a:lumMod val="75000"/>
                  </a:schemeClr>
                </a:solidFill>
                <a:latin typeface="Abadi" panose="020B0604020104020204" pitchFamily="34" charset="0"/>
              </a:rPr>
              <a:t> </a:t>
            </a:r>
            <a:r>
              <a:rPr lang="en-US" sz="2100" dirty="0" smtClean="0">
                <a:solidFill>
                  <a:schemeClr val="accent1">
                    <a:lumMod val="75000"/>
                  </a:schemeClr>
                </a:solidFill>
                <a:latin typeface="Abadi" panose="020B0604020104020204" pitchFamily="34" charset="0"/>
              </a:rPr>
              <a:t>        rockets.</a:t>
            </a:r>
          </a:p>
          <a:p>
            <a:pPr marL="0" indent="0">
              <a:lnSpc>
                <a:spcPct val="100000"/>
              </a:lnSpc>
              <a:spcBef>
                <a:spcPts val="1400"/>
              </a:spcBef>
              <a:buNone/>
            </a:pPr>
            <a:r>
              <a:rPr lang="en-US" sz="2100" dirty="0">
                <a:solidFill>
                  <a:schemeClr val="accent1">
                    <a:lumMod val="75000"/>
                  </a:schemeClr>
                </a:solidFill>
                <a:latin typeface="Abadi" panose="020B0604020104020204" pitchFamily="34" charset="0"/>
              </a:rPr>
              <a:t> </a:t>
            </a:r>
            <a:r>
              <a:rPr lang="en-US" sz="2100" dirty="0" smtClean="0">
                <a:solidFill>
                  <a:schemeClr val="accent1">
                    <a:lumMod val="75000"/>
                  </a:schemeClr>
                </a:solidFill>
                <a:latin typeface="Abadi" panose="020B0604020104020204" pitchFamily="34" charset="0"/>
              </a:rPr>
              <a:t>      The </a:t>
            </a:r>
            <a:r>
              <a:rPr lang="en-US" sz="2100" dirty="0">
                <a:solidFill>
                  <a:schemeClr val="accent1">
                    <a:lumMod val="75000"/>
                  </a:schemeClr>
                </a:solidFill>
                <a:latin typeface="Abadi" panose="020B0604020104020204" pitchFamily="34" charset="0"/>
              </a:rPr>
              <a:t>payload mass, destination (orbit), and booster version play an important role in </a:t>
            </a:r>
            <a:endParaRPr lang="en-US" sz="2100" dirty="0" smtClean="0">
              <a:solidFill>
                <a:schemeClr val="accent1">
                  <a:lumMod val="75000"/>
                </a:schemeClr>
              </a:solidFill>
              <a:latin typeface="Abadi" panose="020B0604020104020204" pitchFamily="34" charset="0"/>
            </a:endParaRPr>
          </a:p>
          <a:p>
            <a:pPr marL="0" indent="0">
              <a:lnSpc>
                <a:spcPct val="100000"/>
              </a:lnSpc>
              <a:spcBef>
                <a:spcPts val="1400"/>
              </a:spcBef>
              <a:buNone/>
            </a:pPr>
            <a:r>
              <a:rPr lang="en-US" sz="2100" dirty="0">
                <a:solidFill>
                  <a:schemeClr val="accent1">
                    <a:lumMod val="75000"/>
                  </a:schemeClr>
                </a:solidFill>
                <a:latin typeface="Abadi" panose="020B0604020104020204" pitchFamily="34" charset="0"/>
              </a:rPr>
              <a:t> </a:t>
            </a:r>
            <a:r>
              <a:rPr lang="en-US" sz="2100" dirty="0" smtClean="0">
                <a:solidFill>
                  <a:schemeClr val="accent1">
                    <a:lumMod val="75000"/>
                  </a:schemeClr>
                </a:solidFill>
                <a:latin typeface="Abadi" panose="020B0604020104020204" pitchFamily="34" charset="0"/>
              </a:rPr>
              <a:t>        determining </a:t>
            </a:r>
            <a:r>
              <a:rPr lang="en-US" sz="2100" dirty="0">
                <a:solidFill>
                  <a:schemeClr val="accent1">
                    <a:lumMod val="75000"/>
                  </a:schemeClr>
                </a:solidFill>
                <a:latin typeface="Abadi" panose="020B0604020104020204" pitchFamily="34" charset="0"/>
              </a:rPr>
              <a:t>the success of the landing</a:t>
            </a:r>
            <a:endParaRPr lang="en-US" sz="2100" dirty="0">
              <a:solidFill>
                <a:schemeClr val="accent1">
                  <a:lumMod val="75000"/>
                </a:schemeClr>
              </a:solidFill>
              <a:latin typeface="Abadi" panose="020B0604020104020204" pitchFamily="34" charset="0"/>
            </a:endParaRPr>
          </a:p>
          <a:p>
            <a:pPr marL="0" indent="0">
              <a:lnSpc>
                <a:spcPct val="100000"/>
              </a:lnSpc>
              <a:spcBef>
                <a:spcPts val="1400"/>
              </a:spcBef>
              <a:buNone/>
            </a:pPr>
            <a:r>
              <a:rPr lang="en-US" sz="2100" dirty="0">
                <a:solidFill>
                  <a:schemeClr val="accent1">
                    <a:lumMod val="75000"/>
                  </a:schemeClr>
                </a:solidFill>
                <a:latin typeface="Abadi" panose="020B0604020104020204" pitchFamily="34" charset="0"/>
              </a:rPr>
              <a:t>      </a:t>
            </a:r>
            <a:r>
              <a:rPr lang="en-US" sz="2100" dirty="0">
                <a:solidFill>
                  <a:schemeClr val="accent1">
                    <a:lumMod val="75000"/>
                  </a:schemeClr>
                </a:solidFill>
                <a:latin typeface="Abadi" panose="020B0604020104020204" pitchFamily="34" charset="0"/>
              </a:rPr>
              <a:t>According to </a:t>
            </a:r>
            <a:r>
              <a:rPr lang="en-US" sz="2100" dirty="0" err="1">
                <a:solidFill>
                  <a:schemeClr val="accent1">
                    <a:lumMod val="75000"/>
                  </a:schemeClr>
                </a:solidFill>
                <a:latin typeface="Abadi" panose="020B0604020104020204" pitchFamily="34" charset="0"/>
              </a:rPr>
              <a:t>SpaceX</a:t>
            </a:r>
            <a:r>
              <a:rPr lang="en-US" sz="2100" dirty="0">
                <a:solidFill>
                  <a:schemeClr val="accent1">
                    <a:lumMod val="75000"/>
                  </a:schemeClr>
                </a:solidFill>
                <a:latin typeface="Abadi" panose="020B0604020104020204" pitchFamily="34" charset="0"/>
              </a:rPr>
              <a:t>, the continuous success of recovering the first stage after launching </a:t>
            </a:r>
            <a:endParaRPr lang="en-US" sz="2100" dirty="0" smtClean="0">
              <a:solidFill>
                <a:schemeClr val="accent1">
                  <a:lumMod val="75000"/>
                </a:schemeClr>
              </a:solidFill>
              <a:latin typeface="Abadi" panose="020B0604020104020204" pitchFamily="34" charset="0"/>
            </a:endParaRPr>
          </a:p>
          <a:p>
            <a:pPr marL="0" indent="0">
              <a:lnSpc>
                <a:spcPct val="100000"/>
              </a:lnSpc>
              <a:spcBef>
                <a:spcPts val="1400"/>
              </a:spcBef>
              <a:buNone/>
            </a:pPr>
            <a:r>
              <a:rPr lang="en-US" sz="2100" dirty="0">
                <a:solidFill>
                  <a:schemeClr val="accent1">
                    <a:lumMod val="75000"/>
                  </a:schemeClr>
                </a:solidFill>
                <a:latin typeface="Abadi" panose="020B0604020104020204" pitchFamily="34" charset="0"/>
              </a:rPr>
              <a:t> </a:t>
            </a:r>
            <a:r>
              <a:rPr lang="en-US" sz="2100" dirty="0" smtClean="0">
                <a:solidFill>
                  <a:schemeClr val="accent1">
                    <a:lumMod val="75000"/>
                  </a:schemeClr>
                </a:solidFill>
                <a:latin typeface="Abadi" panose="020B0604020104020204" pitchFamily="34" charset="0"/>
              </a:rPr>
              <a:t>        rockets </a:t>
            </a:r>
            <a:r>
              <a:rPr lang="en-US" sz="2100" dirty="0">
                <a:solidFill>
                  <a:schemeClr val="accent1">
                    <a:lumMod val="75000"/>
                  </a:schemeClr>
                </a:solidFill>
                <a:latin typeface="Abadi" panose="020B0604020104020204" pitchFamily="34" charset="0"/>
              </a:rPr>
              <a:t>to the ISS or GTO orbits is not achieved. </a:t>
            </a:r>
            <a:r>
              <a:rPr lang="en-US" sz="2100" dirty="0">
                <a:solidFill>
                  <a:schemeClr val="accent1">
                    <a:lumMod val="75000"/>
                  </a:schemeClr>
                </a:solidFill>
                <a:latin typeface="Abadi" panose="020B0604020104020204" pitchFamily="34" charset="0"/>
              </a:rPr>
              <a:t>Therefore, </a:t>
            </a:r>
            <a:r>
              <a:rPr lang="en-US" sz="2100" dirty="0" err="1">
                <a:solidFill>
                  <a:schemeClr val="accent1">
                    <a:lumMod val="75000"/>
                  </a:schemeClr>
                </a:solidFill>
                <a:latin typeface="Abadi" panose="020B0604020104020204" pitchFamily="34" charset="0"/>
              </a:rPr>
              <a:t>SpaceY</a:t>
            </a:r>
            <a:r>
              <a:rPr lang="en-US" sz="2100" dirty="0">
                <a:solidFill>
                  <a:schemeClr val="accent1">
                    <a:lumMod val="75000"/>
                  </a:schemeClr>
                </a:solidFill>
                <a:latin typeface="Abadi" panose="020B0604020104020204" pitchFamily="34" charset="0"/>
              </a:rPr>
              <a:t> needs </a:t>
            </a:r>
            <a:r>
              <a:rPr lang="en-US" sz="2100" dirty="0" smtClean="0">
                <a:solidFill>
                  <a:schemeClr val="accent1">
                    <a:lumMod val="75000"/>
                  </a:schemeClr>
                </a:solidFill>
                <a:latin typeface="Abadi" panose="020B0604020104020204" pitchFamily="34" charset="0"/>
              </a:rPr>
              <a:t>to  </a:t>
            </a:r>
          </a:p>
          <a:p>
            <a:pPr marL="0" indent="0">
              <a:lnSpc>
                <a:spcPct val="100000"/>
              </a:lnSpc>
              <a:spcBef>
                <a:spcPts val="1400"/>
              </a:spcBef>
              <a:buNone/>
            </a:pPr>
            <a:r>
              <a:rPr lang="en-US" sz="2100" dirty="0">
                <a:solidFill>
                  <a:schemeClr val="accent1">
                    <a:lumMod val="75000"/>
                  </a:schemeClr>
                </a:solidFill>
                <a:latin typeface="Abadi" panose="020B0604020104020204" pitchFamily="34" charset="0"/>
              </a:rPr>
              <a:t> </a:t>
            </a:r>
            <a:r>
              <a:rPr lang="en-US" sz="2100" dirty="0" smtClean="0">
                <a:solidFill>
                  <a:schemeClr val="accent1">
                    <a:lumMod val="75000"/>
                  </a:schemeClr>
                </a:solidFill>
                <a:latin typeface="Abadi" panose="020B0604020104020204" pitchFamily="34" charset="0"/>
              </a:rPr>
              <a:t>        investigate </a:t>
            </a:r>
            <a:r>
              <a:rPr lang="en-US" sz="2100" dirty="0">
                <a:solidFill>
                  <a:schemeClr val="accent1">
                    <a:lumMod val="75000"/>
                  </a:schemeClr>
                </a:solidFill>
                <a:latin typeface="Abadi" panose="020B0604020104020204" pitchFamily="34" charset="0"/>
              </a:rPr>
              <a:t>and analyze more thoroughly.</a:t>
            </a:r>
            <a:r>
              <a:rPr lang="en-US" sz="2100" dirty="0">
                <a:solidFill>
                  <a:schemeClr val="accent1">
                    <a:lumMod val="75000"/>
                  </a:schemeClr>
                </a:solidFill>
                <a:latin typeface="Abadi" panose="020B0604020104020204" pitchFamily="34" charset="0"/>
              </a:rPr>
              <a:t>  </a:t>
            </a:r>
            <a:r>
              <a:rPr lang="en-US" sz="2100" dirty="0" smtClean="0">
                <a:solidFill>
                  <a:schemeClr val="accent1">
                    <a:lumMod val="75000"/>
                  </a:schemeClr>
                </a:solidFill>
                <a:latin typeface="Abadi" panose="020B0604020104020204" pitchFamily="34" charset="0"/>
              </a:rPr>
              <a:t>     </a:t>
            </a:r>
            <a:endParaRPr lang="en-US" sz="2100" dirty="0">
              <a:solidFill>
                <a:schemeClr val="accent1">
                  <a:lumMod val="7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934678"/>
            <a:ext cx="3821241" cy="3231212"/>
          </a:xfrm>
          <a:prstGeom prst="rect">
            <a:avLst/>
          </a:prstGeom>
        </p:spPr>
        <p:txBody>
          <a:bodyPr>
            <a:normAutofit/>
          </a:bodyPr>
          <a:lstStyle/>
          <a:p>
            <a:pPr>
              <a:spcBef>
                <a:spcPts val="1400"/>
              </a:spcBef>
            </a:pPr>
            <a:r>
              <a:rPr lang="en-US" sz="2400" dirty="0"/>
              <a:t>Query result shows the total number of successful and failed mission outcomes</a:t>
            </a:r>
          </a:p>
          <a:p>
            <a:pPr>
              <a:spcBef>
                <a:spcPts val="1400"/>
              </a:spcBef>
            </a:pPr>
            <a:r>
              <a:rPr lang="en-US" sz="2400" dirty="0"/>
              <a:t>SQL: function </a:t>
            </a:r>
            <a:r>
              <a:rPr lang="en-US" sz="2400" dirty="0" smtClean="0"/>
              <a:t>Count </a:t>
            </a:r>
            <a:r>
              <a:rPr lang="en-US" sz="2400" dirty="0"/>
              <a:t>is used to calculate the number of mission </a:t>
            </a:r>
            <a:r>
              <a:rPr lang="en-US" sz="2400" dirty="0" smtClean="0"/>
              <a:t>outcomes and using function </a:t>
            </a:r>
            <a:r>
              <a:rPr lang="en-US" sz="2400" dirty="0" err="1" smtClean="0"/>
              <a:t>groupby</a:t>
            </a:r>
            <a:r>
              <a:rPr lang="en-US" sz="2400" dirty="0" smtClean="0"/>
              <a:t> </a:t>
            </a:r>
            <a:endParaRPr lang="en-US" sz="2400"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Image 1"/>
          <p:cNvPicPr>
            <a:picLocks noChangeAspect="1"/>
          </p:cNvPicPr>
          <p:nvPr/>
        </p:nvPicPr>
        <p:blipFill>
          <a:blip r:embed="rId3"/>
          <a:stretch>
            <a:fillRect/>
          </a:stretch>
        </p:blipFill>
        <p:spPr>
          <a:xfrm>
            <a:off x="5081719" y="1799913"/>
            <a:ext cx="6649802" cy="28488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53387"/>
            <a:ext cx="4518427" cy="2771480"/>
          </a:xfrm>
          <a:prstGeom prst="rect">
            <a:avLst/>
          </a:prstGeom>
        </p:spPr>
        <p:txBody>
          <a:bodyPr>
            <a:normAutofit/>
          </a:bodyPr>
          <a:lstStyle/>
          <a:p>
            <a:pPr>
              <a:spcBef>
                <a:spcPts val="1400"/>
              </a:spcBef>
            </a:pPr>
            <a:r>
              <a:rPr lang="en-US" sz="2400" dirty="0"/>
              <a:t>Query result shows the names of the boosters which have carried the maximum payload mass</a:t>
            </a:r>
          </a:p>
          <a:p>
            <a:pPr>
              <a:spcBef>
                <a:spcPts val="1400"/>
              </a:spcBef>
            </a:pPr>
            <a:r>
              <a:rPr lang="en-US" sz="2400" dirty="0"/>
              <a:t>SQL: nested SELECT statement in WHERE clause</a:t>
            </a:r>
            <a:endParaRPr lang="en-US" sz="2400"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Image 1"/>
          <p:cNvPicPr>
            <a:picLocks noChangeAspect="1"/>
          </p:cNvPicPr>
          <p:nvPr/>
        </p:nvPicPr>
        <p:blipFill>
          <a:blip r:embed="rId3"/>
          <a:stretch>
            <a:fillRect/>
          </a:stretch>
        </p:blipFill>
        <p:spPr>
          <a:xfrm>
            <a:off x="6217208" y="1385266"/>
            <a:ext cx="5240764" cy="449018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97906" y="1847653"/>
            <a:ext cx="4311037" cy="3952237"/>
          </a:xfrm>
          <a:prstGeom prst="rect">
            <a:avLst/>
          </a:prstGeom>
        </p:spPr>
        <p:txBody>
          <a:bodyPr lIns="91440" tIns="45720" rIns="91440" bIns="45720" anchor="t">
            <a:normAutofit/>
          </a:bodyPr>
          <a:lstStyle/>
          <a:p>
            <a:pPr>
              <a:spcBef>
                <a:spcPts val="1400"/>
              </a:spcBef>
            </a:pPr>
            <a:r>
              <a:rPr lang="en-US" sz="2400" dirty="0"/>
              <a:t>Query result shows the failed landing outcomes in drone ship, their booster versions, and launch site names for in year 2015</a:t>
            </a:r>
          </a:p>
          <a:p>
            <a:pPr>
              <a:spcBef>
                <a:spcPts val="1400"/>
              </a:spcBef>
            </a:pPr>
            <a:endParaRPr lang="en-US" sz="2400" dirty="0"/>
          </a:p>
          <a:p>
            <a:pPr>
              <a:spcBef>
                <a:spcPts val="1400"/>
              </a:spcBef>
            </a:pPr>
            <a:r>
              <a:rPr lang="en-US" sz="2400" dirty="0"/>
              <a:t>SQL: function </a:t>
            </a:r>
            <a:r>
              <a:rPr lang="en-US" sz="2400" dirty="0" err="1" smtClean="0"/>
              <a:t>Substr</a:t>
            </a:r>
            <a:r>
              <a:rPr lang="en-US" sz="2400" dirty="0" smtClean="0"/>
              <a:t>() </a:t>
            </a:r>
            <a:r>
              <a:rPr lang="en-US" sz="2400" dirty="0"/>
              <a:t>is used to retrieve year from the date</a:t>
            </a:r>
            <a:endParaRPr lang="en-US" sz="2400"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Image 1"/>
          <p:cNvPicPr>
            <a:picLocks noChangeAspect="1"/>
          </p:cNvPicPr>
          <p:nvPr/>
        </p:nvPicPr>
        <p:blipFill>
          <a:blip r:embed="rId3"/>
          <a:stretch>
            <a:fillRect/>
          </a:stretch>
        </p:blipFill>
        <p:spPr>
          <a:xfrm>
            <a:off x="4708943" y="1847653"/>
            <a:ext cx="7360509" cy="328119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Image 1"/>
          <p:cNvPicPr>
            <a:picLocks noChangeAspect="1"/>
          </p:cNvPicPr>
          <p:nvPr/>
        </p:nvPicPr>
        <p:blipFill>
          <a:blip r:embed="rId3"/>
          <a:stretch>
            <a:fillRect/>
          </a:stretch>
        </p:blipFill>
        <p:spPr>
          <a:xfrm>
            <a:off x="6096000" y="2059807"/>
            <a:ext cx="5859936" cy="360225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1071" y="256297"/>
            <a:ext cx="4733198" cy="4190575"/>
          </a:xfrm>
          <a:prstGeom prst="rect">
            <a:avLst/>
          </a:prstGeom>
        </p:spPr>
        <p:txBody>
          <a:bodyPr lIns="91440" tIns="45720" rIns="91440" bIns="45720" anchor="t"/>
          <a:lstStyle/>
          <a:p>
            <a:pPr>
              <a:lnSpc>
                <a:spcPct val="100000"/>
              </a:lnSpc>
              <a:spcBef>
                <a:spcPts val="1400"/>
              </a:spcBef>
            </a:pPr>
            <a:endParaRPr lang="en-US" sz="1600" dirty="0" smtClean="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1600" dirty="0" smtClean="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pPr>
              <a:spcBef>
                <a:spcPts val="1400"/>
              </a:spcBef>
            </a:pPr>
            <a:r>
              <a:rPr lang="en-US" sz="1600" b="1" dirty="0" smtClean="0">
                <a:solidFill>
                  <a:schemeClr val="accent3">
                    <a:lumMod val="25000"/>
                  </a:schemeClr>
                </a:solidFill>
                <a:latin typeface="Abadi"/>
              </a:rPr>
              <a:t>Rank </a:t>
            </a:r>
            <a:r>
              <a:rPr lang="en-US" sz="1600" b="1" dirty="0">
                <a:solidFill>
                  <a:schemeClr val="accent3">
                    <a:lumMod val="25000"/>
                  </a:schemeClr>
                </a:solidFill>
                <a:latin typeface="Abadi"/>
              </a:rPr>
              <a:t>the count of landing outcomes (such as Failure (drone ship) or Success (ground pad)) between the date 2010-06-04 and 2017-03-20, in descending </a:t>
            </a:r>
            <a:r>
              <a:rPr lang="en-US" sz="1600" b="1" dirty="0" err="1" smtClean="0">
                <a:solidFill>
                  <a:schemeClr val="accent3">
                    <a:lumMod val="25000"/>
                  </a:schemeClr>
                </a:solidFill>
                <a:latin typeface="Abadi"/>
              </a:rPr>
              <a:t>order</a:t>
            </a:r>
            <a:r>
              <a:rPr lang="en-US" sz="1600" b="1" dirty="0" err="1"/>
              <a:t>Query</a:t>
            </a:r>
            <a:r>
              <a:rPr lang="en-US" sz="1600" b="1" dirty="0"/>
              <a:t> result shows the ranked landing outcomes (such as Failure (drone ship) or Success (ground pad)) between the date 2010-06-04 and 2017-03-20, in descending order</a:t>
            </a:r>
          </a:p>
          <a:p>
            <a:pPr>
              <a:spcBef>
                <a:spcPts val="1400"/>
              </a:spcBef>
            </a:pPr>
            <a:endParaRPr lang="en-US" sz="1600" b="1" dirty="0"/>
          </a:p>
          <a:p>
            <a:pPr>
              <a:spcBef>
                <a:spcPts val="1400"/>
              </a:spcBef>
            </a:pPr>
            <a:r>
              <a:rPr lang="en-US" sz="1600" b="1" dirty="0"/>
              <a:t>SQL: ranking is done with GROUP BY  and ORDER BY clauses</a:t>
            </a:r>
          </a:p>
          <a:p>
            <a:pPr>
              <a:lnSpc>
                <a:spcPct val="100000"/>
              </a:lnSpc>
              <a:spcBef>
                <a:spcPts val="1400"/>
              </a:spcBef>
            </a:pPr>
            <a:endParaRPr lang="en-US" sz="1600" b="1" dirty="0">
              <a:solidFill>
                <a:schemeClr val="accent3">
                  <a:lumMod val="25000"/>
                </a:schemeClr>
              </a:solidFill>
              <a:latin typeface="Abadi"/>
            </a:endParaRPr>
          </a:p>
          <a:p>
            <a:pPr>
              <a:lnSpc>
                <a:spcPct val="100000"/>
              </a:lnSpc>
              <a:spcBef>
                <a:spcPts val="1400"/>
              </a:spcBef>
            </a:pPr>
            <a:r>
              <a:rPr lang="en-US" sz="1600" b="1" dirty="0">
                <a:solidFill>
                  <a:schemeClr val="accent3">
                    <a:lumMod val="25000"/>
                  </a:schemeClr>
                </a:solidFill>
                <a:latin typeface="Abadi" panose="020B0604020104020204" pitchFamily="34" charset="0"/>
              </a:rPr>
              <a:t>Present your query result with a short explanation here</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5244291" cy="4351338"/>
          </a:xfrm>
          <a:prstGeom prst="rect">
            <a:avLst/>
          </a:prstGeom>
        </p:spPr>
        <p:txBody>
          <a:bodyPr lIns="91440" tIns="45720" rIns="91440" bIns="45720" anchor="t">
            <a:normAutofit fontScale="92500" lnSpcReduction="10000"/>
          </a:bodyPr>
          <a:lstStyle/>
          <a:p>
            <a:pPr>
              <a:spcBef>
                <a:spcPts val="1400"/>
              </a:spcBef>
            </a:pPr>
            <a:r>
              <a:rPr lang="en-US" dirty="0"/>
              <a:t>Launching sites are located very close to the coastal area: VAFB SLC-4E site on west coast (California, Pacific ocean) and others on east coast (Florida, Atlantic ocean)</a:t>
            </a:r>
          </a:p>
          <a:p>
            <a:pPr>
              <a:spcBef>
                <a:spcPts val="1400"/>
              </a:spcBef>
            </a:pPr>
            <a:r>
              <a:rPr lang="en-US" dirty="0"/>
              <a:t>Sites CCAFS S/LC-40 and KSC LC-39A are closer to the </a:t>
            </a:r>
            <a:r>
              <a:rPr lang="en-US" dirty="0" smtClean="0"/>
              <a:t>equator</a:t>
            </a:r>
          </a:p>
          <a:p>
            <a:pPr marL="0" indent="0">
              <a:spcBef>
                <a:spcPts val="1400"/>
              </a:spcBef>
              <a:buNone/>
            </a:pPr>
            <a:r>
              <a:rPr lang="en-US" dirty="0" smtClean="0"/>
              <a:t>Link:</a:t>
            </a:r>
          </a:p>
          <a:p>
            <a:pPr marL="0" indent="0">
              <a:spcBef>
                <a:spcPts val="1400"/>
              </a:spcBef>
              <a:buNone/>
            </a:pPr>
            <a:r>
              <a:rPr lang="en-US" dirty="0"/>
              <a:t>https://github.com/Zaydbenz/testrepo1/blob/main/lab_jupyter_launch_site_location.py</a:t>
            </a:r>
          </a:p>
          <a:p>
            <a:pPr marL="0" indent="0">
              <a:spcBef>
                <a:spcPts val="1400"/>
              </a:spcBef>
              <a:buNone/>
            </a:pPr>
            <a:endParaRPr lang="en-US" dirty="0"/>
          </a:p>
          <a:p>
            <a:endParaRPr lang="en-US" dirty="0"/>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56501" y="896869"/>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1C7DDB"/>
                </a:solidFill>
              </a:rPr>
              <a:t>Launch </a:t>
            </a:r>
            <a:r>
              <a:rPr lang="en-US" dirty="0">
                <a:solidFill>
                  <a:srgbClr val="1C7DDB"/>
                </a:solidFill>
              </a:rPr>
              <a:t>sites</a:t>
            </a:r>
          </a:p>
          <a:p>
            <a:endParaRPr lang="en-US" dirty="0">
              <a:solidFill>
                <a:srgbClr val="1C7DDB"/>
              </a:solidFill>
              <a:latin typeface="Abadi"/>
            </a:endParaRPr>
          </a:p>
        </p:txBody>
      </p:sp>
      <p:pic>
        <p:nvPicPr>
          <p:cNvPr id="4" name="Image 3"/>
          <p:cNvPicPr>
            <a:picLocks noChangeAspect="1"/>
          </p:cNvPicPr>
          <p:nvPr/>
        </p:nvPicPr>
        <p:blipFill>
          <a:blip r:embed="rId3"/>
          <a:stretch>
            <a:fillRect/>
          </a:stretch>
        </p:blipFill>
        <p:spPr>
          <a:xfrm>
            <a:off x="6329171" y="1825625"/>
            <a:ext cx="5355663" cy="271840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A9715-4216-4447-911E-E08048F5A702}"/>
              </a:ext>
            </a:extLst>
          </p:cNvPr>
          <p:cNvPicPr>
            <a:picLocks noChangeAspect="1"/>
          </p:cNvPicPr>
          <p:nvPr/>
        </p:nvPicPr>
        <p:blipFill rotWithShape="1">
          <a:blip r:embed="rId2"/>
          <a:srcRect t="3833"/>
          <a:stretch/>
        </p:blipFill>
        <p:spPr>
          <a:xfrm>
            <a:off x="1" y="10"/>
            <a:ext cx="9669642" cy="6857990"/>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531610" y="365125"/>
            <a:ext cx="3822189" cy="189991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VAFB SLC-4E: launch outcomes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31610" y="2434201"/>
            <a:ext cx="3822189" cy="3742762"/>
          </a:xfrm>
          <a:prstGeom prst="rect">
            <a:avLst/>
          </a:prstGeom>
        </p:spPr>
        <p:txBody>
          <a:bodyPr vert="horz" lIns="91440" tIns="45720" rIns="91440" bIns="45720" rtlCol="0">
            <a:normAutofit/>
          </a:bodyPr>
          <a:lstStyle/>
          <a:p>
            <a:pPr>
              <a:spcBef>
                <a:spcPts val="1400"/>
              </a:spcBef>
            </a:pPr>
            <a:r>
              <a:rPr lang="en-US" sz="2000" dirty="0"/>
              <a:t>Out of 10 launches only 4 were successful</a:t>
            </a:r>
          </a:p>
          <a:p>
            <a:pPr>
              <a:spcBef>
                <a:spcPts val="1400"/>
              </a:spcBef>
            </a:pPr>
            <a:endParaRPr lang="en-US" sz="20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761697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76DCB-136D-4CA1-AF27-9711F56F9895}"/>
              </a:ext>
            </a:extLst>
          </p:cNvPr>
          <p:cNvPicPr>
            <a:picLocks noChangeAspect="1"/>
          </p:cNvPicPr>
          <p:nvPr/>
        </p:nvPicPr>
        <p:blipFill rotWithShape="1">
          <a:blip r:embed="rId2"/>
          <a:srcRect t="3506"/>
          <a:stretch/>
        </p:blipFill>
        <p:spPr>
          <a:xfrm>
            <a:off x="2522356" y="10"/>
            <a:ext cx="9669642" cy="6857990"/>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838200" y="365125"/>
            <a:ext cx="3822189" cy="189991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CCAFS LC-40: launch outcomes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0" y="2434201"/>
            <a:ext cx="3822189" cy="3742762"/>
          </a:xfrm>
          <a:prstGeom prst="rect">
            <a:avLst/>
          </a:prstGeom>
        </p:spPr>
        <p:txBody>
          <a:bodyPr vert="horz" lIns="91440" tIns="45720" rIns="91440" bIns="45720" rtlCol="0">
            <a:normAutofit/>
          </a:bodyPr>
          <a:lstStyle/>
          <a:p>
            <a:pPr>
              <a:spcBef>
                <a:spcPts val="1400"/>
              </a:spcBef>
            </a:pPr>
            <a:r>
              <a:rPr lang="en-US" sz="2000" dirty="0"/>
              <a:t>Out of 26 launches only 7 were successful</a:t>
            </a:r>
          </a:p>
          <a:p>
            <a:pPr>
              <a:spcBef>
                <a:spcPts val="1400"/>
              </a:spcBef>
            </a:pPr>
            <a:endParaRPr lang="en-US" sz="20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37</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649497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D2FBF6-B4D3-488A-90A2-FFFE767EAD23}"/>
              </a:ext>
            </a:extLst>
          </p:cNvPr>
          <p:cNvPicPr>
            <a:picLocks noChangeAspect="1"/>
          </p:cNvPicPr>
          <p:nvPr/>
        </p:nvPicPr>
        <p:blipFill rotWithShape="1">
          <a:blip r:embed="rId2"/>
          <a:srcRect b="14807"/>
          <a:stretch/>
        </p:blipFill>
        <p:spPr>
          <a:xfrm>
            <a:off x="1" y="10"/>
            <a:ext cx="9669642" cy="6857990"/>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531610" y="365125"/>
            <a:ext cx="3822189" cy="189991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KSC LC – 39A: launch outcomes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31610" y="2434201"/>
            <a:ext cx="3822189" cy="3742762"/>
          </a:xfrm>
          <a:prstGeom prst="rect">
            <a:avLst/>
          </a:prstGeom>
        </p:spPr>
        <p:txBody>
          <a:bodyPr vert="horz" lIns="91440" tIns="45720" rIns="91440" bIns="45720" rtlCol="0">
            <a:normAutofit/>
          </a:bodyPr>
          <a:lstStyle/>
          <a:p>
            <a:pPr>
              <a:spcBef>
                <a:spcPts val="1400"/>
              </a:spcBef>
            </a:pPr>
            <a:r>
              <a:rPr lang="en-US" sz="2000" dirty="0"/>
              <a:t>Out of 13 launces 10 were successful</a:t>
            </a:r>
          </a:p>
          <a:p>
            <a:pPr>
              <a:spcBef>
                <a:spcPts val="1400"/>
              </a:spcBef>
            </a:pPr>
            <a:endParaRPr lang="en-US" sz="20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38</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227667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8995A1-AF76-4082-B1A2-A31772B52BDE}"/>
              </a:ext>
            </a:extLst>
          </p:cNvPr>
          <p:cNvPicPr>
            <a:picLocks noChangeAspect="1"/>
          </p:cNvPicPr>
          <p:nvPr/>
        </p:nvPicPr>
        <p:blipFill rotWithShape="1">
          <a:blip r:embed="rId2"/>
          <a:srcRect b="2845"/>
          <a:stretch/>
        </p:blipFill>
        <p:spPr>
          <a:xfrm>
            <a:off x="2522356" y="10"/>
            <a:ext cx="9669642" cy="6857990"/>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83820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Launch sites proximity: East coast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39</a:t>
            </a:fld>
            <a:endParaRPr lang="en-US" sz="1200">
              <a:solidFill>
                <a:srgbClr val="FFFFFF"/>
              </a:solidFill>
              <a:latin typeface="Calibri" panose="020F0502020204030204"/>
            </a:endParaRPr>
          </a:p>
        </p:txBody>
      </p:sp>
      <p:graphicFrame>
        <p:nvGraphicFramePr>
          <p:cNvPr id="16" name="Table 5">
            <a:extLst>
              <a:ext uri="{FF2B5EF4-FFF2-40B4-BE49-F238E27FC236}">
                <a16:creationId xmlns:a16="http://schemas.microsoft.com/office/drawing/2014/main" id="{D8B91E3F-6795-42A5-A847-3427F2B61303}"/>
              </a:ext>
            </a:extLst>
          </p:cNvPr>
          <p:cNvGraphicFramePr>
            <a:graphicFrameLocks noGrp="1"/>
          </p:cNvGraphicFramePr>
          <p:nvPr>
            <p:extLst/>
          </p:nvPr>
        </p:nvGraphicFramePr>
        <p:xfrm>
          <a:off x="429625" y="3986184"/>
          <a:ext cx="4446048" cy="2103120"/>
        </p:xfrm>
        <a:graphic>
          <a:graphicData uri="http://schemas.openxmlformats.org/drawingml/2006/table">
            <a:tbl>
              <a:tblPr firstRow="1" bandRow="1">
                <a:tableStyleId>{3B4B98B0-60AC-42C2-AFA5-B58CD77FA1E5}</a:tableStyleId>
              </a:tblPr>
              <a:tblGrid>
                <a:gridCol w="1063788">
                  <a:extLst>
                    <a:ext uri="{9D8B030D-6E8A-4147-A177-3AD203B41FA5}">
                      <a16:colId xmlns:a16="http://schemas.microsoft.com/office/drawing/2014/main" val="1707338327"/>
                    </a:ext>
                  </a:extLst>
                </a:gridCol>
                <a:gridCol w="1691130">
                  <a:extLst>
                    <a:ext uri="{9D8B030D-6E8A-4147-A177-3AD203B41FA5}">
                      <a16:colId xmlns:a16="http://schemas.microsoft.com/office/drawing/2014/main" val="164039041"/>
                    </a:ext>
                  </a:extLst>
                </a:gridCol>
                <a:gridCol w="1691130">
                  <a:extLst>
                    <a:ext uri="{9D8B030D-6E8A-4147-A177-3AD203B41FA5}">
                      <a16:colId xmlns:a16="http://schemas.microsoft.com/office/drawing/2014/main" val="842512159"/>
                    </a:ext>
                  </a:extLst>
                </a:gridCol>
              </a:tblGrid>
              <a:tr h="0">
                <a:tc>
                  <a:txBody>
                    <a:bodyPr/>
                    <a:lstStyle/>
                    <a:p>
                      <a:r>
                        <a:rPr lang="nb-NO" dirty="0"/>
                        <a:t>Object / Site</a:t>
                      </a:r>
                    </a:p>
                  </a:txBody>
                  <a:tcPr/>
                </a:tc>
                <a:tc>
                  <a:txBody>
                    <a:bodyPr/>
                    <a:lstStyle/>
                    <a:p>
                      <a:r>
                        <a:rPr lang="en-US" sz="1800" dirty="0"/>
                        <a:t>CCAFS S/LC 40, km</a:t>
                      </a:r>
                      <a:endParaRPr lang="nb-NO" dirty="0"/>
                    </a:p>
                  </a:txBody>
                  <a:tcPr/>
                </a:tc>
                <a:tc>
                  <a:txBody>
                    <a:bodyPr/>
                    <a:lstStyle/>
                    <a:p>
                      <a:r>
                        <a:rPr lang="en-US" sz="1800" dirty="0"/>
                        <a:t>KSC LC-39A, km</a:t>
                      </a:r>
                      <a:endParaRPr lang="nb-NO" dirty="0"/>
                    </a:p>
                  </a:txBody>
                  <a:tcPr/>
                </a:tc>
                <a:extLst>
                  <a:ext uri="{0D108BD9-81ED-4DB2-BD59-A6C34878D82A}">
                    <a16:rowId xmlns:a16="http://schemas.microsoft.com/office/drawing/2014/main" val="3715819411"/>
                  </a:ext>
                </a:extLst>
              </a:tr>
              <a:tr h="0">
                <a:tc>
                  <a:txBody>
                    <a:bodyPr/>
                    <a:lstStyle/>
                    <a:p>
                      <a:pPr algn="l"/>
                      <a:r>
                        <a:rPr lang="nb-NO" dirty="0"/>
                        <a:t>Coast</a:t>
                      </a:r>
                    </a:p>
                  </a:txBody>
                  <a:tcPr anchor="ctr"/>
                </a:tc>
                <a:tc>
                  <a:txBody>
                    <a:bodyPr/>
                    <a:lstStyle/>
                    <a:p>
                      <a:pPr algn="ctr"/>
                      <a:r>
                        <a:rPr lang="nb-NO" dirty="0"/>
                        <a:t>0.88</a:t>
                      </a:r>
                    </a:p>
                  </a:txBody>
                  <a:tcPr anchor="ctr"/>
                </a:tc>
                <a:tc>
                  <a:txBody>
                    <a:bodyPr/>
                    <a:lstStyle/>
                    <a:p>
                      <a:pPr algn="ctr"/>
                      <a:r>
                        <a:rPr lang="nb-NO" dirty="0"/>
                        <a:t>3.99</a:t>
                      </a:r>
                    </a:p>
                  </a:txBody>
                  <a:tcPr anchor="ctr"/>
                </a:tc>
                <a:extLst>
                  <a:ext uri="{0D108BD9-81ED-4DB2-BD59-A6C34878D82A}">
                    <a16:rowId xmlns:a16="http://schemas.microsoft.com/office/drawing/2014/main" val="3352956858"/>
                  </a:ext>
                </a:extLst>
              </a:tr>
              <a:tr h="0">
                <a:tc>
                  <a:txBody>
                    <a:bodyPr/>
                    <a:lstStyle/>
                    <a:p>
                      <a:pPr algn="l"/>
                      <a:r>
                        <a:rPr lang="nb-NO" dirty="0"/>
                        <a:t>Railroad</a:t>
                      </a:r>
                    </a:p>
                  </a:txBody>
                  <a:tcPr anchor="ctr"/>
                </a:tc>
                <a:tc>
                  <a:txBody>
                    <a:bodyPr/>
                    <a:lstStyle/>
                    <a:p>
                      <a:pPr algn="ctr"/>
                      <a:r>
                        <a:rPr lang="nb-NO" dirty="0"/>
                        <a:t>1.29</a:t>
                      </a:r>
                    </a:p>
                  </a:txBody>
                  <a:tcPr anchor="ctr"/>
                </a:tc>
                <a:tc>
                  <a:txBody>
                    <a:bodyPr/>
                    <a:lstStyle/>
                    <a:p>
                      <a:pPr algn="ctr"/>
                      <a:r>
                        <a:rPr lang="nb-NO" dirty="0"/>
                        <a:t>0.72</a:t>
                      </a:r>
                    </a:p>
                  </a:txBody>
                  <a:tcPr anchor="ctr"/>
                </a:tc>
                <a:extLst>
                  <a:ext uri="{0D108BD9-81ED-4DB2-BD59-A6C34878D82A}">
                    <a16:rowId xmlns:a16="http://schemas.microsoft.com/office/drawing/2014/main" val="231288166"/>
                  </a:ext>
                </a:extLst>
              </a:tr>
              <a:tr h="0">
                <a:tc>
                  <a:txBody>
                    <a:bodyPr/>
                    <a:lstStyle/>
                    <a:p>
                      <a:pPr algn="l"/>
                      <a:r>
                        <a:rPr lang="nb-NO" dirty="0"/>
                        <a:t>Highway</a:t>
                      </a:r>
                    </a:p>
                  </a:txBody>
                  <a:tcPr anchor="ctr"/>
                </a:tc>
                <a:tc>
                  <a:txBody>
                    <a:bodyPr/>
                    <a:lstStyle/>
                    <a:p>
                      <a:pPr algn="ctr"/>
                      <a:r>
                        <a:rPr lang="nb-NO" dirty="0"/>
                        <a:t>6.58</a:t>
                      </a:r>
                    </a:p>
                  </a:txBody>
                  <a:tcPr anchor="ctr"/>
                </a:tc>
                <a:tc>
                  <a:txBody>
                    <a:bodyPr/>
                    <a:lstStyle/>
                    <a:p>
                      <a:pPr algn="ctr"/>
                      <a:r>
                        <a:rPr lang="nb-NO" dirty="0"/>
                        <a:t>0.83</a:t>
                      </a:r>
                    </a:p>
                  </a:txBody>
                  <a:tcPr anchor="ctr"/>
                </a:tc>
                <a:extLst>
                  <a:ext uri="{0D108BD9-81ED-4DB2-BD59-A6C34878D82A}">
                    <a16:rowId xmlns:a16="http://schemas.microsoft.com/office/drawing/2014/main" val="414800326"/>
                  </a:ext>
                </a:extLst>
              </a:tr>
              <a:tr h="0">
                <a:tc>
                  <a:txBody>
                    <a:bodyPr/>
                    <a:lstStyle/>
                    <a:p>
                      <a:pPr algn="l"/>
                      <a:r>
                        <a:rPr lang="nb-NO" dirty="0"/>
                        <a:t>Town</a:t>
                      </a:r>
                    </a:p>
                  </a:txBody>
                  <a:tcPr anchor="ctr"/>
                </a:tc>
                <a:tc>
                  <a:txBody>
                    <a:bodyPr/>
                    <a:lstStyle/>
                    <a:p>
                      <a:pPr algn="ctr"/>
                      <a:r>
                        <a:rPr lang="nb-NO" dirty="0"/>
                        <a:t>18.16</a:t>
                      </a:r>
                    </a:p>
                  </a:txBody>
                  <a:tcPr anchor="ctr"/>
                </a:tc>
                <a:tc>
                  <a:txBody>
                    <a:bodyPr/>
                    <a:lstStyle/>
                    <a:p>
                      <a:pPr algn="ctr"/>
                      <a:r>
                        <a:rPr lang="nb-NO" dirty="0"/>
                        <a:t>16.37</a:t>
                      </a:r>
                    </a:p>
                  </a:txBody>
                  <a:tcPr anchor="ctr"/>
                </a:tc>
                <a:extLst>
                  <a:ext uri="{0D108BD9-81ED-4DB2-BD59-A6C34878D82A}">
                    <a16:rowId xmlns:a16="http://schemas.microsoft.com/office/drawing/2014/main" val="229284316"/>
                  </a:ext>
                </a:extLst>
              </a:tr>
            </a:tbl>
          </a:graphicData>
        </a:graphic>
      </p:graphicFrame>
      <p:sp>
        <p:nvSpPr>
          <p:cNvPr id="17" name="Content Placeholder 4">
            <a:extLst>
              <a:ext uri="{FF2B5EF4-FFF2-40B4-BE49-F238E27FC236}">
                <a16:creationId xmlns:a16="http://schemas.microsoft.com/office/drawing/2014/main" id="{F5D81B0D-BFC3-4284-A260-D64808094822}"/>
              </a:ext>
            </a:extLst>
          </p:cNvPr>
          <p:cNvSpPr txBox="1">
            <a:spLocks/>
          </p:cNvSpPr>
          <p:nvPr/>
        </p:nvSpPr>
        <p:spPr>
          <a:xfrm>
            <a:off x="741555" y="2556583"/>
            <a:ext cx="3822189" cy="14106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t>Sites are located closer to railroads and further away from towns</a:t>
            </a:r>
          </a:p>
          <a:p>
            <a:pPr>
              <a:spcBef>
                <a:spcPts val="1400"/>
              </a:spcBef>
            </a:pPr>
            <a:endParaRPr lang="en-US" sz="2000" dirty="0"/>
          </a:p>
        </p:txBody>
      </p:sp>
    </p:spTree>
    <p:extLst>
      <p:ext uri="{BB962C8B-B14F-4D97-AF65-F5344CB8AC3E}">
        <p14:creationId xmlns:p14="http://schemas.microsoft.com/office/powerpoint/2010/main" val="3860820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76269"/>
            <a:ext cx="10004676" cy="4977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 :</a:t>
            </a:r>
          </a:p>
          <a:p>
            <a:pPr marL="0" indent="0">
              <a:lnSpc>
                <a:spcPct val="100000"/>
              </a:lnSpc>
              <a:spcBef>
                <a:spcPts val="1400"/>
              </a:spcBef>
              <a:buNone/>
            </a:pPr>
            <a:r>
              <a:rPr lang="en-US" sz="1800" dirty="0" smtClean="0">
                <a:solidFill>
                  <a:schemeClr val="accent1">
                    <a:lumMod val="75000"/>
                  </a:schemeClr>
                </a:solidFill>
                <a:latin typeface="Abadi" panose="020B0604020104020204" pitchFamily="34" charset="0"/>
              </a:rPr>
              <a:t>      </a:t>
            </a:r>
            <a:r>
              <a:rPr lang="en-US" sz="1800" dirty="0" err="1" smtClean="0">
                <a:solidFill>
                  <a:schemeClr val="accent1">
                    <a:lumMod val="75000"/>
                  </a:schemeClr>
                </a:solidFill>
                <a:latin typeface="Abadi" panose="020B0604020104020204" pitchFamily="34" charset="0"/>
              </a:rPr>
              <a:t>SpaceY</a:t>
            </a:r>
            <a:r>
              <a:rPr lang="en-US" sz="1800" dirty="0" smtClean="0">
                <a:solidFill>
                  <a:schemeClr val="accent1">
                    <a:lumMod val="75000"/>
                  </a:schemeClr>
                </a:solidFill>
                <a:latin typeface="Abadi" panose="020B0604020104020204" pitchFamily="34" charset="0"/>
              </a:rPr>
              <a:t> </a:t>
            </a:r>
            <a:r>
              <a:rPr lang="en-US" sz="1800" dirty="0">
                <a:solidFill>
                  <a:schemeClr val="accent1">
                    <a:lumMod val="75000"/>
                  </a:schemeClr>
                </a:solidFill>
                <a:latin typeface="Abadi" panose="020B0604020104020204" pitchFamily="34" charset="0"/>
              </a:rPr>
              <a:t>aims to enter the aerospace manufacturing sector and is intrigued by </a:t>
            </a:r>
            <a:r>
              <a:rPr lang="en-US" sz="1800" dirty="0" err="1">
                <a:solidFill>
                  <a:schemeClr val="accent1">
                    <a:lumMod val="75000"/>
                  </a:schemeClr>
                </a:solidFill>
                <a:latin typeface="Abadi" panose="020B0604020104020204" pitchFamily="34" charset="0"/>
              </a:rPr>
              <a:t>SpaceX's</a:t>
            </a:r>
            <a:r>
              <a:rPr lang="en-US" sz="1800" dirty="0">
                <a:solidFill>
                  <a:schemeClr val="accent1">
                    <a:lumMod val="75000"/>
                  </a:schemeClr>
                </a:solidFill>
                <a:latin typeface="Abadi" panose="020B0604020104020204" pitchFamily="34" charset="0"/>
              </a:rPr>
              <a:t> </a:t>
            </a:r>
            <a:endParaRPr lang="en-US" sz="1800" dirty="0" smtClean="0">
              <a:solidFill>
                <a:schemeClr val="accent1">
                  <a:lumMod val="75000"/>
                </a:schemeClr>
              </a:solidFill>
              <a:latin typeface="Abadi" panose="020B0604020104020204" pitchFamily="34" charset="0"/>
            </a:endParaRPr>
          </a:p>
          <a:p>
            <a:pPr marL="0" indent="0">
              <a:lnSpc>
                <a:spcPct val="100000"/>
              </a:lnSpc>
              <a:spcBef>
                <a:spcPts val="1400"/>
              </a:spcBef>
              <a:buNone/>
            </a:pPr>
            <a:r>
              <a:rPr lang="en-US" sz="1800" dirty="0">
                <a:solidFill>
                  <a:schemeClr val="accent1">
                    <a:lumMod val="75000"/>
                  </a:schemeClr>
                </a:solidFill>
                <a:latin typeface="Abadi" panose="020B0604020104020204" pitchFamily="34" charset="0"/>
              </a:rPr>
              <a:t> </a:t>
            </a:r>
            <a:r>
              <a:rPr lang="en-US" sz="1800" dirty="0" smtClean="0">
                <a:solidFill>
                  <a:schemeClr val="accent1">
                    <a:lumMod val="75000"/>
                  </a:schemeClr>
                </a:solidFill>
                <a:latin typeface="Abadi" panose="020B0604020104020204" pitchFamily="34" charset="0"/>
              </a:rPr>
              <a:t>     experience</a:t>
            </a:r>
            <a:r>
              <a:rPr lang="en-US" sz="1800" dirty="0">
                <a:solidFill>
                  <a:schemeClr val="accent1">
                    <a:lumMod val="75000"/>
                  </a:schemeClr>
                </a:solidFill>
                <a:latin typeface="Abadi" panose="020B0604020104020204" pitchFamily="34" charset="0"/>
              </a:rPr>
              <a:t>. </a:t>
            </a:r>
            <a:r>
              <a:rPr lang="en-US" sz="1800" dirty="0">
                <a:solidFill>
                  <a:schemeClr val="accent1">
                    <a:lumMod val="75000"/>
                  </a:schemeClr>
                </a:solidFill>
                <a:latin typeface="Abadi" panose="020B0604020104020204" pitchFamily="34" charset="0"/>
              </a:rPr>
              <a:t>What makes </a:t>
            </a:r>
            <a:r>
              <a:rPr lang="en-US" sz="1800" dirty="0" err="1">
                <a:solidFill>
                  <a:schemeClr val="accent1">
                    <a:lumMod val="75000"/>
                  </a:schemeClr>
                </a:solidFill>
                <a:latin typeface="Abadi" panose="020B0604020104020204" pitchFamily="34" charset="0"/>
              </a:rPr>
              <a:t>SpaceX</a:t>
            </a:r>
            <a:r>
              <a:rPr lang="en-US" sz="1800" dirty="0">
                <a:solidFill>
                  <a:schemeClr val="accent1">
                    <a:lumMod val="75000"/>
                  </a:schemeClr>
                </a:solidFill>
                <a:latin typeface="Abadi" panose="020B0604020104020204" pitchFamily="34" charset="0"/>
              </a:rPr>
              <a:t> more attractive to clients is the low cost of the rocket</a:t>
            </a:r>
            <a:r>
              <a:rPr lang="en-US" sz="1800" dirty="0" smtClean="0">
                <a:solidFill>
                  <a:schemeClr val="accent1">
                    <a:lumMod val="75000"/>
                  </a:schemeClr>
                </a:solidFill>
                <a:latin typeface="Abadi" panose="020B0604020104020204" pitchFamily="34" charset="0"/>
              </a:rPr>
              <a:t>,</a:t>
            </a:r>
          </a:p>
          <a:p>
            <a:pPr marL="0" indent="0">
              <a:lnSpc>
                <a:spcPct val="100000"/>
              </a:lnSpc>
              <a:spcBef>
                <a:spcPts val="1400"/>
              </a:spcBef>
              <a:buNone/>
            </a:pPr>
            <a:r>
              <a:rPr lang="en-US" sz="1800" dirty="0">
                <a:solidFill>
                  <a:schemeClr val="accent1">
                    <a:lumMod val="75000"/>
                  </a:schemeClr>
                </a:solidFill>
                <a:latin typeface="Abadi" panose="020B0604020104020204" pitchFamily="34" charset="0"/>
              </a:rPr>
              <a:t> </a:t>
            </a:r>
            <a:r>
              <a:rPr lang="en-US" sz="1800" dirty="0" smtClean="0">
                <a:solidFill>
                  <a:schemeClr val="accent1">
                    <a:lumMod val="75000"/>
                  </a:schemeClr>
                </a:solidFill>
                <a:latin typeface="Abadi" panose="020B0604020104020204" pitchFamily="34" charset="0"/>
              </a:rPr>
              <a:t>     </a:t>
            </a:r>
            <a:r>
              <a:rPr lang="en-US" sz="1800" dirty="0">
                <a:solidFill>
                  <a:schemeClr val="accent1">
                    <a:lumMod val="75000"/>
                  </a:schemeClr>
                </a:solidFill>
                <a:latin typeface="Abadi" panose="020B0604020104020204" pitchFamily="34" charset="0"/>
              </a:rPr>
              <a:t>achieved through the idea of reusing the most expensive part of the rocket - the first stage. </a:t>
            </a:r>
            <a:endParaRPr lang="en-US" sz="1800" dirty="0" smtClean="0">
              <a:solidFill>
                <a:schemeClr val="accent1">
                  <a:lumMod val="75000"/>
                </a:schemeClr>
              </a:solidFill>
              <a:latin typeface="Abadi" panose="020B0604020104020204" pitchFamily="34" charset="0"/>
            </a:endParaRPr>
          </a:p>
          <a:p>
            <a:pPr marL="0" indent="0">
              <a:lnSpc>
                <a:spcPct val="100000"/>
              </a:lnSpc>
              <a:spcBef>
                <a:spcPts val="1400"/>
              </a:spcBef>
              <a:buNone/>
            </a:pPr>
            <a:r>
              <a:rPr lang="en-US" sz="1800" dirty="0">
                <a:solidFill>
                  <a:schemeClr val="accent1">
                    <a:lumMod val="75000"/>
                  </a:schemeClr>
                </a:solidFill>
                <a:latin typeface="Abadi" panose="020B0604020104020204" pitchFamily="34" charset="0"/>
              </a:rPr>
              <a:t> </a:t>
            </a:r>
            <a:r>
              <a:rPr lang="en-US" sz="1800" dirty="0" smtClean="0">
                <a:solidFill>
                  <a:schemeClr val="accent1">
                    <a:lumMod val="75000"/>
                  </a:schemeClr>
                </a:solidFill>
                <a:latin typeface="Abadi" panose="020B0604020104020204" pitchFamily="34" charset="0"/>
              </a:rPr>
              <a:t>    The </a:t>
            </a:r>
            <a:r>
              <a:rPr lang="en-US" sz="1800" dirty="0">
                <a:solidFill>
                  <a:schemeClr val="accent1">
                    <a:lumMod val="75000"/>
                  </a:schemeClr>
                </a:solidFill>
                <a:latin typeface="Abadi" panose="020B0604020104020204" pitchFamily="34" charset="0"/>
              </a:rPr>
              <a:t>main task of this project is to analyze </a:t>
            </a:r>
            <a:r>
              <a:rPr lang="en-US" sz="1800" dirty="0" err="1">
                <a:solidFill>
                  <a:schemeClr val="accent1">
                    <a:lumMod val="75000"/>
                  </a:schemeClr>
                </a:solidFill>
                <a:latin typeface="Abadi" panose="020B0604020104020204" pitchFamily="34" charset="0"/>
              </a:rPr>
              <a:t>SpaceX's</a:t>
            </a:r>
            <a:r>
              <a:rPr lang="en-US" sz="1800" dirty="0">
                <a:solidFill>
                  <a:schemeClr val="accent1">
                    <a:lumMod val="75000"/>
                  </a:schemeClr>
                </a:solidFill>
                <a:latin typeface="Abadi" panose="020B0604020104020204" pitchFamily="34" charset="0"/>
              </a:rPr>
              <a:t> launch data (Falcon 9) and predict </a:t>
            </a:r>
            <a:endParaRPr lang="en-US" sz="1800" dirty="0" smtClean="0">
              <a:solidFill>
                <a:schemeClr val="accent1">
                  <a:lumMod val="75000"/>
                </a:schemeClr>
              </a:solidFill>
              <a:latin typeface="Abadi" panose="020B0604020104020204" pitchFamily="34" charset="0"/>
            </a:endParaRPr>
          </a:p>
          <a:p>
            <a:pPr marL="0" indent="0">
              <a:lnSpc>
                <a:spcPct val="100000"/>
              </a:lnSpc>
              <a:spcBef>
                <a:spcPts val="1400"/>
              </a:spcBef>
              <a:buNone/>
            </a:pPr>
            <a:r>
              <a:rPr lang="en-US" sz="1800" dirty="0">
                <a:solidFill>
                  <a:schemeClr val="accent1">
                    <a:lumMod val="75000"/>
                  </a:schemeClr>
                </a:solidFill>
                <a:latin typeface="Abadi" panose="020B0604020104020204" pitchFamily="34" charset="0"/>
              </a:rPr>
              <a:t> </a:t>
            </a:r>
            <a:r>
              <a:rPr lang="en-US" sz="1800" dirty="0" smtClean="0">
                <a:solidFill>
                  <a:schemeClr val="accent1">
                    <a:lumMod val="75000"/>
                  </a:schemeClr>
                </a:solidFill>
                <a:latin typeface="Abadi" panose="020B0604020104020204" pitchFamily="34" charset="0"/>
              </a:rPr>
              <a:t>    whether </a:t>
            </a:r>
            <a:r>
              <a:rPr lang="en-US" sz="1800" dirty="0">
                <a:solidFill>
                  <a:schemeClr val="accent1">
                    <a:lumMod val="75000"/>
                  </a:schemeClr>
                </a:solidFill>
                <a:latin typeface="Abadi" panose="020B0604020104020204" pitchFamily="34" charset="0"/>
              </a:rPr>
              <a:t>the first stage will be recovered, as well as to determine the price of rocket </a:t>
            </a:r>
            <a:endParaRPr lang="en-US" sz="1800" dirty="0" smtClean="0">
              <a:solidFill>
                <a:schemeClr val="accent1">
                  <a:lumMod val="75000"/>
                </a:schemeClr>
              </a:solidFill>
              <a:latin typeface="Abadi" panose="020B0604020104020204" pitchFamily="34" charset="0"/>
            </a:endParaRPr>
          </a:p>
          <a:p>
            <a:pPr marL="0" indent="0">
              <a:lnSpc>
                <a:spcPct val="100000"/>
              </a:lnSpc>
              <a:spcBef>
                <a:spcPts val="1400"/>
              </a:spcBef>
              <a:buNone/>
            </a:pPr>
            <a:r>
              <a:rPr lang="en-US" sz="1800" dirty="0">
                <a:solidFill>
                  <a:schemeClr val="accent1">
                    <a:lumMod val="75000"/>
                  </a:schemeClr>
                </a:solidFill>
                <a:latin typeface="Abadi" panose="020B0604020104020204" pitchFamily="34" charset="0"/>
              </a:rPr>
              <a:t> </a:t>
            </a:r>
            <a:r>
              <a:rPr lang="en-US" sz="1800" dirty="0" smtClean="0">
                <a:solidFill>
                  <a:schemeClr val="accent1">
                    <a:lumMod val="75000"/>
                  </a:schemeClr>
                </a:solidFill>
                <a:latin typeface="Abadi" panose="020B0604020104020204" pitchFamily="34" charset="0"/>
              </a:rPr>
              <a:t>     manufacturing </a:t>
            </a:r>
            <a:r>
              <a:rPr lang="en-US" sz="1800" dirty="0">
                <a:solidFill>
                  <a:schemeClr val="accent1">
                    <a:lumMod val="75000"/>
                  </a:schemeClr>
                </a:solidFill>
                <a:latin typeface="Abadi" panose="020B0604020104020204" pitchFamily="34" charset="0"/>
              </a:rPr>
              <a:t>for </a:t>
            </a:r>
            <a:r>
              <a:rPr lang="en-US" sz="1800" dirty="0" err="1" smtClean="0">
                <a:solidFill>
                  <a:schemeClr val="accent1">
                    <a:lumMod val="75000"/>
                  </a:schemeClr>
                </a:solidFill>
                <a:latin typeface="Abadi" panose="020B0604020104020204" pitchFamily="34" charset="0"/>
              </a:rPr>
              <a:t>SpaceY</a:t>
            </a:r>
            <a:r>
              <a:rPr lang="en-US" sz="1800" dirty="0" smtClean="0">
                <a:solidFill>
                  <a:schemeClr val="accent1">
                    <a:lumMod val="7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 :</a:t>
            </a:r>
          </a:p>
          <a:p>
            <a:pPr marL="0" indent="0">
              <a:spcBef>
                <a:spcPts val="1400"/>
              </a:spcBef>
              <a:buNone/>
            </a:pP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    </a:t>
            </a:r>
            <a:r>
              <a:rPr lang="en-US" sz="1800" dirty="0" smtClean="0">
                <a:solidFill>
                  <a:schemeClr val="accent1">
                    <a:lumMod val="75000"/>
                  </a:schemeClr>
                </a:solidFill>
                <a:latin typeface="Abadi" panose="020B0604020104020204" pitchFamily="34" charset="0"/>
              </a:rPr>
              <a:t>How </a:t>
            </a:r>
            <a:r>
              <a:rPr lang="en-US" sz="1800" dirty="0">
                <a:solidFill>
                  <a:schemeClr val="accent1">
                    <a:lumMod val="75000"/>
                  </a:schemeClr>
                </a:solidFill>
                <a:latin typeface="Abadi" panose="020B0604020104020204" pitchFamily="34" charset="0"/>
              </a:rPr>
              <a:t>has </a:t>
            </a:r>
            <a:r>
              <a:rPr lang="en-US" sz="1800" dirty="0" err="1">
                <a:solidFill>
                  <a:schemeClr val="accent1">
                    <a:lumMod val="75000"/>
                  </a:schemeClr>
                </a:solidFill>
                <a:latin typeface="Abadi" panose="020B0604020104020204" pitchFamily="34" charset="0"/>
              </a:rPr>
              <a:t>SpaceX</a:t>
            </a:r>
            <a:r>
              <a:rPr lang="en-US" sz="1800" dirty="0">
                <a:solidFill>
                  <a:schemeClr val="accent1">
                    <a:lumMod val="75000"/>
                  </a:schemeClr>
                </a:solidFill>
                <a:latin typeface="Abadi" panose="020B0604020104020204" pitchFamily="34" charset="0"/>
              </a:rPr>
              <a:t> succeeded in recovering the first stage of the </a:t>
            </a:r>
            <a:r>
              <a:rPr lang="en-US" sz="1800" dirty="0" smtClean="0">
                <a:solidFill>
                  <a:schemeClr val="accent1">
                    <a:lumMod val="75000"/>
                  </a:schemeClr>
                </a:solidFill>
                <a:latin typeface="Abadi" panose="020B0604020104020204" pitchFamily="34" charset="0"/>
              </a:rPr>
              <a:t>rocket ?</a:t>
            </a:r>
          </a:p>
          <a:p>
            <a:pPr marL="0" indent="0">
              <a:spcBef>
                <a:spcPts val="1400"/>
              </a:spcBef>
              <a:buNone/>
            </a:pP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    </a:t>
            </a:r>
            <a:r>
              <a:rPr lang="en-US" sz="1800" dirty="0">
                <a:solidFill>
                  <a:schemeClr val="accent1">
                    <a:lumMod val="75000"/>
                  </a:schemeClr>
                </a:solidFill>
                <a:latin typeface="Abadi" panose="020B0604020104020204" pitchFamily="34" charset="0"/>
              </a:rPr>
              <a:t>What </a:t>
            </a:r>
            <a:r>
              <a:rPr lang="en-US" sz="1800" dirty="0">
                <a:solidFill>
                  <a:schemeClr val="accent1">
                    <a:lumMod val="75000"/>
                  </a:schemeClr>
                </a:solidFill>
                <a:latin typeface="Abadi" panose="020B0604020104020204" pitchFamily="34" charset="0"/>
              </a:rPr>
              <a:t>are the parameters that drive success or </a:t>
            </a:r>
            <a:r>
              <a:rPr lang="en-US" sz="1800" dirty="0" smtClean="0">
                <a:solidFill>
                  <a:schemeClr val="accent1">
                    <a:lumMod val="75000"/>
                  </a:schemeClr>
                </a:solidFill>
                <a:latin typeface="Abadi" panose="020B0604020104020204" pitchFamily="34" charset="0"/>
              </a:rPr>
              <a:t>failure ?</a:t>
            </a:r>
          </a:p>
          <a:p>
            <a:pPr marL="0" indent="0">
              <a:spcBef>
                <a:spcPts val="1400"/>
              </a:spcBef>
              <a:buNone/>
            </a:pPr>
            <a:r>
              <a:rPr lang="en-US" sz="1800" dirty="0">
                <a:solidFill>
                  <a:schemeClr val="accent1">
                    <a:lumMod val="75000"/>
                  </a:schemeClr>
                </a:solidFill>
                <a:latin typeface="Abadi" panose="020B0604020104020204" pitchFamily="34" charset="0"/>
              </a:rPr>
              <a:t> </a:t>
            </a:r>
            <a:r>
              <a:rPr lang="en-US" sz="1800" dirty="0" smtClean="0">
                <a:solidFill>
                  <a:schemeClr val="accent1">
                    <a:lumMod val="75000"/>
                  </a:schemeClr>
                </a:solidFill>
                <a:latin typeface="Abadi" panose="020B0604020104020204" pitchFamily="34" charset="0"/>
              </a:rPr>
              <a:t>     </a:t>
            </a:r>
            <a:r>
              <a:rPr lang="en-US" sz="1800" dirty="0">
                <a:solidFill>
                  <a:schemeClr val="accent1">
                    <a:lumMod val="75000"/>
                  </a:schemeClr>
                </a:solidFill>
                <a:latin typeface="Abadi" panose="020B0604020104020204" pitchFamily="34" charset="0"/>
              </a:rPr>
              <a:t>What does </a:t>
            </a:r>
            <a:r>
              <a:rPr lang="en-US" sz="1800" dirty="0" err="1">
                <a:solidFill>
                  <a:schemeClr val="accent1">
                    <a:lumMod val="75000"/>
                  </a:schemeClr>
                </a:solidFill>
                <a:latin typeface="Abadi" panose="020B0604020104020204" pitchFamily="34" charset="0"/>
              </a:rPr>
              <a:t>SpaceY</a:t>
            </a:r>
            <a:r>
              <a:rPr lang="en-US" sz="1800" dirty="0">
                <a:solidFill>
                  <a:schemeClr val="accent1">
                    <a:lumMod val="75000"/>
                  </a:schemeClr>
                </a:solidFill>
                <a:latin typeface="Abadi" panose="020B0604020104020204" pitchFamily="34" charset="0"/>
              </a:rPr>
              <a:t> have to do to </a:t>
            </a:r>
            <a:r>
              <a:rPr lang="en-US" sz="1800" dirty="0" smtClean="0">
                <a:solidFill>
                  <a:schemeClr val="accent1">
                    <a:lumMod val="75000"/>
                  </a:schemeClr>
                </a:solidFill>
                <a:latin typeface="Abadi" panose="020B0604020104020204" pitchFamily="34" charset="0"/>
              </a:rPr>
              <a:t>succeed ?</a:t>
            </a:r>
            <a:endParaRPr lang="en-US" sz="1800" dirty="0">
              <a:solidFill>
                <a:schemeClr val="accent1">
                  <a:lumMod val="7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56A072-47A6-4424-9ABE-F398119040DD}"/>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Launch sites: Success share</a:t>
            </a:r>
            <a:endParaRPr lang="en-US" sz="4400" kern="1200" dirty="0">
              <a:solidFill>
                <a:schemeClr val="tx1"/>
              </a:solidFill>
              <a:latin typeface="+mj-lt"/>
              <a:ea typeface="+mj-ea"/>
              <a:cs typeface="+mj-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marL="0" indent="0">
              <a:spcBef>
                <a:spcPts val="1400"/>
              </a:spcBef>
              <a:buNone/>
            </a:pPr>
            <a:r>
              <a:rPr lang="en-US" sz="2000" dirty="0"/>
              <a:t>According to the data, around 42% of all successful rocket launch outcomes happened on site KSC LC-39A located in </a:t>
            </a:r>
            <a:r>
              <a:rPr lang="en-US" sz="2000" dirty="0" smtClean="0"/>
              <a:t>Florida</a:t>
            </a:r>
            <a:r>
              <a:rPr lang="en-US" sz="2000" dirty="0" smtClean="0"/>
              <a:t>.</a:t>
            </a:r>
          </a:p>
          <a:p>
            <a:pPr marL="0" indent="0">
              <a:spcBef>
                <a:spcPts val="1400"/>
              </a:spcBef>
              <a:buNone/>
            </a:pPr>
            <a:r>
              <a:rPr lang="en-US" sz="2000" dirty="0" smtClean="0"/>
              <a:t>Link:</a:t>
            </a:r>
            <a:endParaRPr lang="en-US" sz="2000" dirty="0"/>
          </a:p>
          <a:p>
            <a:pPr marL="0" indent="0">
              <a:spcBef>
                <a:spcPts val="1400"/>
              </a:spcBef>
              <a:buNone/>
            </a:pPr>
            <a:r>
              <a:rPr lang="en-US" sz="2000" dirty="0"/>
              <a:t>https://github.com/Zaydbenz/testrepo1/blob/main/Last_Interactive_Dasboard.pdf</a:t>
            </a:r>
          </a:p>
        </p:txBody>
      </p:sp>
      <p:pic>
        <p:nvPicPr>
          <p:cNvPr id="4" name="Picture 3">
            <a:extLst>
              <a:ext uri="{FF2B5EF4-FFF2-40B4-BE49-F238E27FC236}">
                <a16:creationId xmlns:a16="http://schemas.microsoft.com/office/drawing/2014/main" id="{CF76278C-C48A-4704-B230-11500DDF2832}"/>
              </a:ext>
            </a:extLst>
          </p:cNvPr>
          <p:cNvPicPr>
            <a:picLocks noChangeAspect="1"/>
          </p:cNvPicPr>
          <p:nvPr/>
        </p:nvPicPr>
        <p:blipFill>
          <a:blip r:embed="rId2"/>
          <a:stretch>
            <a:fillRect/>
          </a:stretch>
        </p:blipFill>
        <p:spPr>
          <a:xfrm>
            <a:off x="4798776" y="1784252"/>
            <a:ext cx="7307766" cy="395820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smtClean="0">
                <a:solidFill>
                  <a:schemeClr val="tx1">
                    <a:lumMod val="50000"/>
                    <a:lumOff val="50000"/>
                  </a:schemeClr>
                </a:solidFill>
                <a:latin typeface="+mn-lt"/>
              </a:rPr>
              <a:pPr>
                <a:spcAft>
                  <a:spcPts val="600"/>
                </a:spcAft>
              </a:pPr>
              <a:t>41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819914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F94599-779E-457E-B57B-6063EBF7A840}"/>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Highest launch success ratio</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marL="0" indent="0">
              <a:buNone/>
            </a:pPr>
            <a:r>
              <a:rPr lang="en-US" sz="2000" dirty="0"/>
              <a:t>Among 13 launches 10 were marked as successful, yielding success ratio of 77%</a:t>
            </a:r>
          </a:p>
        </p:txBody>
      </p:sp>
      <p:pic>
        <p:nvPicPr>
          <p:cNvPr id="4" name="Picture 3">
            <a:extLst>
              <a:ext uri="{FF2B5EF4-FFF2-40B4-BE49-F238E27FC236}">
                <a16:creationId xmlns:a16="http://schemas.microsoft.com/office/drawing/2014/main" id="{9BF71DB1-2818-4BC2-8E39-B227B78EB9DF}"/>
              </a:ext>
            </a:extLst>
          </p:cNvPr>
          <p:cNvPicPr>
            <a:picLocks noChangeAspect="1"/>
          </p:cNvPicPr>
          <p:nvPr/>
        </p:nvPicPr>
        <p:blipFill>
          <a:blip r:embed="rId2"/>
          <a:stretch>
            <a:fillRect/>
          </a:stretch>
        </p:blipFill>
        <p:spPr>
          <a:xfrm>
            <a:off x="5445457" y="1994412"/>
            <a:ext cx="6155141" cy="289291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42</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2596916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Payload mass and booster</a:t>
            </a:r>
          </a:p>
        </p:txBody>
      </p:sp>
      <p:pic>
        <p:nvPicPr>
          <p:cNvPr id="4" name="Picture 3">
            <a:extLst>
              <a:ext uri="{FF2B5EF4-FFF2-40B4-BE49-F238E27FC236}">
                <a16:creationId xmlns:a16="http://schemas.microsoft.com/office/drawing/2014/main" id="{5E1B7BD1-9978-447D-8B22-9A6BD6FA51B8}"/>
              </a:ext>
            </a:extLst>
          </p:cNvPr>
          <p:cNvPicPr>
            <a:picLocks noChangeAspect="1"/>
          </p:cNvPicPr>
          <p:nvPr/>
        </p:nvPicPr>
        <p:blipFill>
          <a:blip r:embed="rId2"/>
          <a:stretch>
            <a:fillRect/>
          </a:stretch>
        </p:blipFill>
        <p:spPr>
          <a:xfrm>
            <a:off x="2111298" y="362138"/>
            <a:ext cx="7845256" cy="2797990"/>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630779" y="3884452"/>
            <a:ext cx="5723021" cy="2398713"/>
          </a:xfrm>
          <a:prstGeom prst="rect">
            <a:avLst/>
          </a:prstGeom>
        </p:spPr>
        <p:txBody>
          <a:bodyPr vert="horz" lIns="91440" tIns="45720" rIns="91440" bIns="45720" rtlCol="0" anchor="ctr">
            <a:normAutofit/>
          </a:bodyPr>
          <a:lstStyle/>
          <a:p>
            <a:pPr marL="0" indent="0">
              <a:spcBef>
                <a:spcPts val="1400"/>
              </a:spcBef>
              <a:buNone/>
            </a:pPr>
            <a:r>
              <a:rPr lang="en-US" sz="2000" dirty="0"/>
              <a:t>Majority of successful launch outcomes occurred where:</a:t>
            </a:r>
          </a:p>
          <a:p>
            <a:pPr>
              <a:spcBef>
                <a:spcPts val="1400"/>
              </a:spcBef>
            </a:pPr>
            <a:r>
              <a:rPr lang="en-US" sz="2000" dirty="0"/>
              <a:t>Payload mass was in range from 2500 kg to 5300 kg</a:t>
            </a:r>
          </a:p>
          <a:p>
            <a:pPr>
              <a:spcBef>
                <a:spcPts val="1400"/>
              </a:spcBef>
            </a:pPr>
            <a:r>
              <a:rPr lang="en-US" sz="2000" dirty="0"/>
              <a:t>Booster version used was FT, followed by B4</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43</a:t>
            </a:fld>
            <a:endParaRPr lang="en-US" sz="1000">
              <a:solidFill>
                <a:schemeClr val="tx1">
                  <a:tint val="75000"/>
                </a:schemeClr>
              </a:solidFill>
              <a:latin typeface="+mn-lt"/>
            </a:endParaRPr>
          </a:p>
        </p:txBody>
      </p:sp>
    </p:spTree>
    <p:extLst>
      <p:ext uri="{BB962C8B-B14F-4D97-AF65-F5344CB8AC3E}">
        <p14:creationId xmlns:p14="http://schemas.microsoft.com/office/powerpoint/2010/main" val="27204953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62366" y="2194102"/>
            <a:ext cx="3427001" cy="3908586"/>
          </a:xfrm>
          <a:prstGeom prst="rect">
            <a:avLst/>
          </a:prstGeom>
        </p:spPr>
        <p:txBody>
          <a:bodyPr vert="horz" lIns="91440" tIns="45720" rIns="91440" bIns="45720" rtlCol="0">
            <a:normAutofit/>
          </a:bodyPr>
          <a:lstStyle/>
          <a:p>
            <a:pPr marL="0" indent="0">
              <a:spcBef>
                <a:spcPts val="1400"/>
              </a:spcBef>
              <a:buNone/>
            </a:pPr>
            <a:r>
              <a:rPr lang="en-US" sz="2000" dirty="0"/>
              <a:t>All classification models yielded approximately the same accuracy score on test dataset, meaning that all models perform relatively well.</a:t>
            </a:r>
          </a:p>
          <a:p>
            <a:pPr>
              <a:spcBef>
                <a:spcPts val="1400"/>
              </a:spcBef>
            </a:pPr>
            <a:endParaRPr lang="en-US" sz="2000" dirty="0"/>
          </a:p>
        </p:txBody>
      </p:sp>
      <p:pic>
        <p:nvPicPr>
          <p:cNvPr id="13" name="Picture 12">
            <a:extLst>
              <a:ext uri="{FF2B5EF4-FFF2-40B4-BE49-F238E27FC236}">
                <a16:creationId xmlns:a16="http://schemas.microsoft.com/office/drawing/2014/main" id="{0410998D-9B8B-4EF3-83CC-AEB0E5BE8897}"/>
              </a:ext>
            </a:extLst>
          </p:cNvPr>
          <p:cNvPicPr>
            <a:picLocks noChangeAspect="1"/>
          </p:cNvPicPr>
          <p:nvPr/>
        </p:nvPicPr>
        <p:blipFill>
          <a:blip r:embed="rId2"/>
          <a:stretch>
            <a:fillRect/>
          </a:stretch>
        </p:blipFill>
        <p:spPr>
          <a:xfrm>
            <a:off x="5581651" y="293323"/>
            <a:ext cx="5504598" cy="4689889"/>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45</a:t>
            </a:fld>
            <a:endParaRPr lang="en-US" sz="1000">
              <a:solidFill>
                <a:schemeClr val="tx1">
                  <a:lumMod val="50000"/>
                  <a:lumOff val="50000"/>
                </a:schemeClr>
              </a:solidFill>
              <a:latin typeface="+mn-lt"/>
            </a:endParaRPr>
          </a:p>
        </p:txBody>
      </p:sp>
      <p:pic>
        <p:nvPicPr>
          <p:cNvPr id="24" name="Picture 23">
            <a:extLst>
              <a:ext uri="{FF2B5EF4-FFF2-40B4-BE49-F238E27FC236}">
                <a16:creationId xmlns:a16="http://schemas.microsoft.com/office/drawing/2014/main" id="{E7D9B69A-922F-4260-9E3F-9035E6AB2E0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6450"/>
                    </a14:imgEffect>
                  </a14:imgLayer>
                </a14:imgProps>
              </a:ext>
            </a:extLst>
          </a:blip>
          <a:stretch>
            <a:fillRect/>
          </a:stretch>
        </p:blipFill>
        <p:spPr>
          <a:xfrm>
            <a:off x="6378463" y="5167895"/>
            <a:ext cx="4742771" cy="1089695"/>
          </a:xfrm>
          <a:prstGeom prst="rect">
            <a:avLst/>
          </a:prstGeom>
        </p:spPr>
      </p:pic>
    </p:spTree>
    <p:extLst>
      <p:ext uri="{BB962C8B-B14F-4D97-AF65-F5344CB8AC3E}">
        <p14:creationId xmlns:p14="http://schemas.microsoft.com/office/powerpoint/2010/main" val="79905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33106AC-60D7-46AE-8E64-7B84ABDBD099}"/>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62366" y="2194102"/>
            <a:ext cx="3823934" cy="3908586"/>
          </a:xfrm>
          <a:prstGeom prst="rect">
            <a:avLst/>
          </a:prstGeom>
        </p:spPr>
        <p:txBody>
          <a:bodyPr vert="horz" lIns="91440" tIns="45720" rIns="91440" bIns="45720" rtlCol="0">
            <a:normAutofit/>
          </a:bodyPr>
          <a:lstStyle/>
          <a:p>
            <a:pPr marL="0" indent="0">
              <a:spcBef>
                <a:spcPts val="1400"/>
              </a:spcBef>
              <a:buNone/>
            </a:pPr>
            <a:r>
              <a:rPr lang="en-US" sz="2000" dirty="0"/>
              <a:t>All classification models had the same results when confusion matrices were plotted: </a:t>
            </a:r>
          </a:p>
          <a:p>
            <a:pPr>
              <a:spcBef>
                <a:spcPts val="1400"/>
              </a:spcBef>
            </a:pPr>
            <a:r>
              <a:rPr lang="en-US" sz="2000" dirty="0"/>
              <a:t>models were able to distinguish different classes (land / did not land)</a:t>
            </a:r>
          </a:p>
          <a:p>
            <a:pPr>
              <a:spcBef>
                <a:spcPts val="1400"/>
              </a:spcBef>
            </a:pPr>
            <a:r>
              <a:rPr lang="en-US" sz="2000" dirty="0"/>
              <a:t>3 landing outcomes were not classified properly (false positives)</a:t>
            </a:r>
          </a:p>
        </p:txBody>
      </p:sp>
      <p:pic>
        <p:nvPicPr>
          <p:cNvPr id="3" name="Picture 2">
            <a:extLst>
              <a:ext uri="{FF2B5EF4-FFF2-40B4-BE49-F238E27FC236}">
                <a16:creationId xmlns:a16="http://schemas.microsoft.com/office/drawing/2014/main" id="{54D982A8-F599-478A-B54C-90DE7C1ABB4B}"/>
              </a:ext>
            </a:extLst>
          </p:cNvPr>
          <p:cNvPicPr>
            <a:picLocks noChangeAspect="1"/>
          </p:cNvPicPr>
          <p:nvPr/>
        </p:nvPicPr>
        <p:blipFill>
          <a:blip r:embed="rId2"/>
          <a:stretch>
            <a:fillRect/>
          </a:stretch>
        </p:blipFill>
        <p:spPr>
          <a:xfrm>
            <a:off x="5445457" y="1325040"/>
            <a:ext cx="6155141" cy="4231660"/>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46</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18891262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2653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a collected data consisting of 90 launch entries, all tested classification models perform well and can be used to predict landing outcome and eventually price of the rocket manufacturing</a:t>
            </a:r>
          </a:p>
          <a:p>
            <a:pPr>
              <a:lnSpc>
                <a:spcPct val="100000"/>
              </a:lnSpc>
              <a:spcBef>
                <a:spcPts val="1400"/>
              </a:spcBef>
            </a:pPr>
            <a:r>
              <a:rPr lang="en-US" sz="2200" dirty="0">
                <a:solidFill>
                  <a:schemeClr val="accent3">
                    <a:lumMod val="25000"/>
                  </a:schemeClr>
                </a:solidFill>
                <a:latin typeface="Abadi" panose="020B0604020104020204" pitchFamily="34" charset="0"/>
              </a:rPr>
              <a:t>To improve further model performance, collect more data on Falcon 9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41189634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15334"/>
            <a:ext cx="9985973" cy="500635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7200" dirty="0" err="1">
                <a:solidFill>
                  <a:schemeClr val="bg2">
                    <a:lumMod val="50000"/>
                  </a:schemeClr>
                </a:solidFill>
                <a:latin typeface="Abadi"/>
              </a:rPr>
              <a:t>SpaceX</a:t>
            </a:r>
            <a:r>
              <a:rPr lang="en-US" sz="7200" dirty="0">
                <a:solidFill>
                  <a:schemeClr val="bg2">
                    <a:lumMod val="50000"/>
                  </a:schemeClr>
                </a:solidFill>
                <a:latin typeface="Abadi"/>
              </a:rPr>
              <a:t> API and web scraping of Wikipedia </a:t>
            </a:r>
            <a:r>
              <a:rPr lang="en-US" sz="7200" dirty="0" smtClean="0">
                <a:solidFill>
                  <a:schemeClr val="bg2">
                    <a:lumMod val="50000"/>
                  </a:schemeClr>
                </a:solidFill>
                <a:latin typeface="Abadi"/>
              </a:rPr>
              <a:t>page.</a:t>
            </a:r>
            <a:endParaRPr lang="en-US" sz="7200" dirty="0">
              <a:solidFill>
                <a:schemeClr val="bg2">
                  <a:lumMod val="50000"/>
                </a:schemeClr>
              </a:solidFill>
              <a:latin typeface="Abadi"/>
            </a:endParaRPr>
          </a:p>
          <a:p>
            <a:pPr>
              <a:lnSpc>
                <a:spcPct val="120000"/>
              </a:lnSpc>
              <a:spcBef>
                <a:spcPts val="1400"/>
              </a:spcBef>
            </a:pPr>
            <a:r>
              <a:rPr lang="en-US" sz="8000" dirty="0" smtClean="0">
                <a:solidFill>
                  <a:schemeClr val="accent3">
                    <a:lumMod val="25000"/>
                  </a:schemeClr>
                </a:solidFill>
                <a:latin typeface="Abadi"/>
              </a:rPr>
              <a:t>Perform </a:t>
            </a:r>
            <a:r>
              <a:rPr lang="en-US" sz="8000" dirty="0">
                <a:solidFill>
                  <a:schemeClr val="accent3">
                    <a:lumMod val="25000"/>
                  </a:schemeClr>
                </a:solidFill>
                <a:latin typeface="Abadi"/>
              </a:rPr>
              <a:t>data wrangling</a:t>
            </a:r>
          </a:p>
          <a:p>
            <a:pPr lvl="1">
              <a:lnSpc>
                <a:spcPct val="120000"/>
              </a:lnSpc>
              <a:spcBef>
                <a:spcPts val="1400"/>
              </a:spcBef>
            </a:pPr>
            <a:r>
              <a:rPr lang="en-US" sz="7200" dirty="0">
                <a:solidFill>
                  <a:schemeClr val="bg2">
                    <a:lumMod val="50000"/>
                  </a:schemeClr>
                </a:solidFill>
                <a:latin typeface="Abadi"/>
              </a:rPr>
              <a:t>Cleaning the data and structuring it.</a:t>
            </a: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chemeClr val="bg2">
                    <a:lumMod val="50000"/>
                  </a:schemeClr>
                </a:solidFill>
                <a:latin typeface="Abadi"/>
              </a:rPr>
              <a:t>Convert all categorical variables to dummy variables (0/1) and normalize</a:t>
            </a:r>
          </a:p>
          <a:p>
            <a:pPr lvl="1">
              <a:lnSpc>
                <a:spcPct val="120000"/>
              </a:lnSpc>
              <a:spcBef>
                <a:spcPts val="1400"/>
              </a:spcBef>
            </a:pPr>
            <a:r>
              <a:rPr lang="en-US" sz="7200" dirty="0">
                <a:solidFill>
                  <a:schemeClr val="bg2">
                    <a:lumMod val="50000"/>
                  </a:schemeClr>
                </a:solidFill>
                <a:latin typeface="Abadi"/>
              </a:rPr>
              <a:t>Split dataset into training and test sets (80/20)</a:t>
            </a:r>
          </a:p>
          <a:p>
            <a:pPr lvl="1">
              <a:lnSpc>
                <a:spcPct val="120000"/>
              </a:lnSpc>
              <a:spcBef>
                <a:spcPts val="1400"/>
              </a:spcBef>
            </a:pPr>
            <a:r>
              <a:rPr lang="en-US" sz="7200" dirty="0">
                <a:solidFill>
                  <a:schemeClr val="bg2">
                    <a:lumMod val="50000"/>
                  </a:schemeClr>
                </a:solidFill>
                <a:latin typeface="Abadi"/>
              </a:rPr>
              <a:t>Train classification models with selected </a:t>
            </a:r>
            <a:r>
              <a:rPr lang="en-US" sz="7200" dirty="0" err="1">
                <a:solidFill>
                  <a:schemeClr val="bg2">
                    <a:lumMod val="50000"/>
                  </a:schemeClr>
                </a:solidFill>
                <a:latin typeface="Abadi"/>
              </a:rPr>
              <a:t>hyperparameters</a:t>
            </a:r>
            <a:r>
              <a:rPr lang="en-US" sz="7200" dirty="0">
                <a:solidFill>
                  <a:schemeClr val="bg2">
                    <a:lumMod val="50000"/>
                  </a:schemeClr>
                </a:solidFill>
                <a:latin typeface="Abadi"/>
              </a:rPr>
              <a:t> and apply on test sets</a:t>
            </a:r>
          </a:p>
          <a:p>
            <a:pPr lvl="1">
              <a:lnSpc>
                <a:spcPct val="120000"/>
              </a:lnSpc>
              <a:spcBef>
                <a:spcPts val="1400"/>
              </a:spcBef>
            </a:pPr>
            <a:r>
              <a:rPr lang="en-US" sz="7200" dirty="0">
                <a:solidFill>
                  <a:schemeClr val="bg2">
                    <a:lumMod val="50000"/>
                  </a:schemeClr>
                </a:solidFill>
                <a:latin typeface="Abadi"/>
              </a:rPr>
              <a:t>Compare confusion matrices and accuracy score to define the best performing model</a:t>
            </a:r>
            <a:endParaRPr lang="en-US" sz="7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5170" y="1571101"/>
            <a:ext cx="10515600" cy="4351338"/>
          </a:xfrm>
          <a:prstGeom prst="rect">
            <a:avLst/>
          </a:prstGeom>
        </p:spPr>
        <p:txBody>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Data collected of Falcon 9 from :</a:t>
            </a:r>
          </a:p>
          <a:p>
            <a:pPr>
              <a:lnSpc>
                <a:spcPct val="100000"/>
              </a:lnSpc>
              <a:spcBef>
                <a:spcPts val="1400"/>
              </a:spcBef>
            </a:pPr>
            <a:r>
              <a:rPr lang="en-US" sz="2200" dirty="0" smtClean="0">
                <a:solidFill>
                  <a:schemeClr val="accent3">
                    <a:lumMod val="25000"/>
                  </a:schemeClr>
                </a:solidFill>
                <a:latin typeface="Abadi" panose="020B0604020104020204" pitchFamily="34" charset="0"/>
              </a:rPr>
              <a:t>Wikipedia using web scraping page with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  Requests and </a:t>
            </a:r>
            <a:r>
              <a:rPr lang="en-US" sz="2200" dirty="0" err="1">
                <a:solidFill>
                  <a:schemeClr val="accent3">
                    <a:lumMod val="25000"/>
                  </a:schemeClr>
                </a:solidFill>
                <a:latin typeface="Abadi" panose="020B0604020104020204" pitchFamily="34" charset="0"/>
              </a:rPr>
              <a:t>B</a:t>
            </a:r>
            <a:r>
              <a:rPr lang="en-US" sz="2200" dirty="0" err="1" smtClean="0">
                <a:solidFill>
                  <a:schemeClr val="accent3">
                    <a:lumMod val="25000"/>
                  </a:schemeClr>
                </a:solidFill>
                <a:latin typeface="Abadi" panose="020B0604020104020204" pitchFamily="34" charset="0"/>
              </a:rPr>
              <a:t>eautifulsoup</a:t>
            </a:r>
            <a:r>
              <a:rPr lang="en-US" sz="2200" dirty="0" smtClean="0">
                <a:solidFill>
                  <a:schemeClr val="accent3">
                    <a:lumMod val="25000"/>
                  </a:schemeClr>
                </a:solidFill>
                <a:latin typeface="Abadi" panose="020B0604020104020204" pitchFamily="34" charset="0"/>
              </a:rPr>
              <a:t> libraries.</a:t>
            </a: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API with Requests library    </a:t>
            </a:r>
          </a:p>
          <a:p>
            <a:pPr marL="457200" lvl="1" indent="0">
              <a:lnSpc>
                <a:spcPct val="100000"/>
              </a:lnSpc>
              <a:spcBef>
                <a:spcPts val="1400"/>
              </a:spcBef>
              <a:buNone/>
            </a:pPr>
            <a:r>
              <a:rPr lang="en-US" sz="1600" dirty="0" smtClean="0">
                <a:solidFill>
                  <a:srgbClr val="000000"/>
                </a:solidFill>
                <a:latin typeface="Consolas"/>
                <a:hlinkClick r:id="rId4"/>
              </a:rPr>
              <a:t>https</a:t>
            </a:r>
            <a:r>
              <a:rPr lang="en-US" sz="1600" dirty="0">
                <a:latin typeface="Consolas"/>
                <a:hlinkClick r:id="rId4"/>
              </a:rPr>
              <a:t>://</a:t>
            </a:r>
            <a:r>
              <a:rPr lang="en-US" sz="1600" dirty="0" smtClean="0">
                <a:latin typeface="Consolas"/>
                <a:hlinkClick r:id="rId4"/>
              </a:rPr>
              <a:t>api.spacexdata.com/v4/launches/past</a:t>
            </a:r>
            <a:endParaRPr lang="en-US" sz="1600" dirty="0" smtClean="0">
              <a:latin typeface="Consolas"/>
            </a:endParaRPr>
          </a:p>
          <a:p>
            <a:pPr lvl="1">
              <a:lnSpc>
                <a:spcPct val="100000"/>
              </a:lnSpc>
              <a:spcBef>
                <a:spcPts val="1400"/>
              </a:spcBef>
            </a:pPr>
            <a:endParaRPr lang="en-US" sz="1600" dirty="0" smtClean="0">
              <a:latin typeface="Consolas"/>
            </a:endParaRPr>
          </a:p>
          <a:p>
            <a:pPr>
              <a:lnSpc>
                <a:spcPct val="100000"/>
              </a:lnSpc>
              <a:spcBef>
                <a:spcPts val="1400"/>
              </a:spcBef>
            </a:pPr>
            <a:endParaRPr lang="en-US" sz="2000" dirty="0" smtClean="0">
              <a:latin typeface="Consolas"/>
            </a:endParaRPr>
          </a:p>
          <a:p>
            <a:pPr marL="457200" lvl="1" indent="0">
              <a:lnSpc>
                <a:spcPct val="100000"/>
              </a:lnSpc>
              <a:spcBef>
                <a:spcPts val="1400"/>
              </a:spcBef>
              <a:buNone/>
            </a:pPr>
            <a:endParaRPr lang="en-US" sz="1600" dirty="0">
              <a:latin typeface="Consolas"/>
            </a:endParaRPr>
          </a:p>
          <a:p>
            <a:pPr marL="457200" lvl="1" indent="0">
              <a:lnSpc>
                <a:spcPct val="100000"/>
              </a:lnSpc>
              <a:spcBef>
                <a:spcPts val="1400"/>
              </a:spcBef>
              <a:buNone/>
            </a:pPr>
            <a:endParaRPr lang="en-US" sz="1600" dirty="0" smtClean="0">
              <a:latin typeface="Consolas"/>
            </a:endParaRPr>
          </a:p>
          <a:p>
            <a:pPr marL="457200" lvl="1" indent="0">
              <a:lnSpc>
                <a:spcPct val="100000"/>
              </a:lnSpc>
              <a:spcBef>
                <a:spcPts val="1400"/>
              </a:spcBef>
              <a:buNone/>
            </a:pPr>
            <a:endParaRPr lang="en-US" sz="1600" dirty="0">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04712" y="1453197"/>
            <a:ext cx="5888219" cy="4693078"/>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2200" dirty="0" smtClean="0">
                <a:solidFill>
                  <a:srgbClr val="1C7DDB"/>
                </a:solidFill>
                <a:latin typeface="Abadi"/>
              </a:rPr>
              <a:t>          </a:t>
            </a: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smtClean="0">
              <a:solidFill>
                <a:srgbClr val="1C7DDB"/>
              </a:solidFill>
              <a:latin typeface="Abadi"/>
            </a:endParaRPr>
          </a:p>
          <a:p>
            <a:pPr marL="0" indent="0">
              <a:buNone/>
            </a:pPr>
            <a:endParaRPr lang="en-US" sz="2200" dirty="0">
              <a:solidFill>
                <a:srgbClr val="1C7DDB"/>
              </a:solidFill>
              <a:latin typeface="Abadi"/>
            </a:endParaRPr>
          </a:p>
          <a:p>
            <a:pPr>
              <a:lnSpc>
                <a:spcPct val="110000"/>
              </a:lnSpc>
              <a:spcBef>
                <a:spcPts val="1400"/>
              </a:spcBef>
            </a:pPr>
            <a:r>
              <a:rPr lang="en-US" sz="2200" dirty="0">
                <a:solidFill>
                  <a:schemeClr val="accent3">
                    <a:lumMod val="25000"/>
                  </a:schemeClr>
                </a:solidFill>
                <a:latin typeface="Abadi" panose="020B0604020104020204" pitchFamily="34" charset="0"/>
              </a:rPr>
              <a:t>An API request, formatted as an HTTP message, was sent from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as the client to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as the resource. </a:t>
            </a:r>
            <a:r>
              <a:rPr lang="en-US" sz="2200" dirty="0">
                <a:solidFill>
                  <a:schemeClr val="accent3">
                    <a:lumMod val="25000"/>
                  </a:schemeClr>
                </a:solidFill>
                <a:latin typeface="Abadi" panose="020B0604020104020204" pitchFamily="34" charset="0"/>
              </a:rPr>
              <a:t>The response received was in JSON format, containing the requested data from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01173" y="1686774"/>
            <a:ext cx="4640263" cy="4225925"/>
          </a:xfrm>
          <a:prstGeom prst="rect">
            <a:avLst/>
          </a:prstGeom>
        </p:spPr>
        <p:txBody>
          <a:bodyPr vert="horz" lIns="91440" tIns="45720" rIns="91440" bIns="45720" rtlCol="0" anchor="t">
            <a:normAutofit fontScale="92500" lnSpcReduction="20000"/>
          </a:bodyPr>
          <a:lstStyle/>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Collected data trough API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Data </a:t>
            </a:r>
            <a:r>
              <a:rPr lang="en-US" sz="2200" dirty="0">
                <a:solidFill>
                  <a:schemeClr val="accent3">
                    <a:lumMod val="25000"/>
                  </a:schemeClr>
                </a:solidFill>
                <a:latin typeface="Abadi" panose="020B0604020104020204" pitchFamily="34" charset="0"/>
              </a:rPr>
              <a:t>collected using the URL as the argument in the </a:t>
            </a:r>
            <a:r>
              <a:rPr lang="en-US" sz="2200" dirty="0" err="1">
                <a:solidFill>
                  <a:schemeClr val="accent3">
                    <a:lumMod val="25000"/>
                  </a:schemeClr>
                </a:solidFill>
                <a:latin typeface="Abadi" panose="020B0604020104020204" pitchFamily="34" charset="0"/>
              </a:rPr>
              <a:t>getmethod</a:t>
            </a:r>
            <a:r>
              <a:rPr lang="en-US" sz="2200" dirty="0">
                <a:solidFill>
                  <a:schemeClr val="accent3">
                    <a:lumMod val="25000"/>
                  </a:schemeClr>
                </a:solidFill>
                <a:latin typeface="Abadi" panose="020B0604020104020204" pitchFamily="34" charset="0"/>
              </a:rPr>
              <a:t> function imported from the requests </a:t>
            </a:r>
            <a:r>
              <a:rPr lang="en-US" sz="2200" dirty="0" smtClean="0">
                <a:solidFill>
                  <a:schemeClr val="accent3">
                    <a:lumMod val="25000"/>
                  </a:schemeClr>
                </a:solidFill>
                <a:latin typeface="Abadi" panose="020B0604020104020204" pitchFamily="34" charset="0"/>
              </a:rPr>
              <a:t>library.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Programmed and used </a:t>
            </a:r>
            <a:r>
              <a:rPr lang="en-US" sz="2200" dirty="0">
                <a:solidFill>
                  <a:schemeClr val="accent3">
                    <a:lumMod val="25000"/>
                  </a:schemeClr>
                </a:solidFill>
                <a:latin typeface="Abadi" panose="020B0604020104020204" pitchFamily="34" charset="0"/>
              </a:rPr>
              <a:t>some functions to convert response content from JSON 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the pandas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 method</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Link:</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https</a:t>
            </a:r>
            <a:r>
              <a:rPr lang="en-US" sz="2200" dirty="0">
                <a:solidFill>
                  <a:schemeClr val="accent3">
                    <a:lumMod val="25000"/>
                  </a:schemeClr>
                </a:solidFill>
                <a:latin typeface="Abadi" panose="020B0604020104020204" pitchFamily="34" charset="0"/>
              </a:rPr>
              <a:t>://github.com/Zaydbenz/testrepo1/blob/main/jupyter-labs-spacex-data-collection-api.py</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Ellipse 1"/>
          <p:cNvSpPr/>
          <p:nvPr/>
        </p:nvSpPr>
        <p:spPr>
          <a:xfrm>
            <a:off x="6502616" y="2102177"/>
            <a:ext cx="1483151" cy="9780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9882562" y="2170063"/>
            <a:ext cx="1483151" cy="9780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p:cNvCxnSpPr/>
          <p:nvPr/>
        </p:nvCxnSpPr>
        <p:spPr>
          <a:xfrm flipV="1">
            <a:off x="8116478" y="2413263"/>
            <a:ext cx="16083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flipH="1">
            <a:off x="8116480" y="2696066"/>
            <a:ext cx="16083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8295587" y="2102177"/>
            <a:ext cx="810705" cy="369332"/>
          </a:xfrm>
          <a:prstGeom prst="rect">
            <a:avLst/>
          </a:prstGeom>
          <a:noFill/>
        </p:spPr>
        <p:txBody>
          <a:bodyPr wrap="square" rtlCol="0">
            <a:spAutoFit/>
          </a:bodyPr>
          <a:lstStyle/>
          <a:p>
            <a:r>
              <a:rPr lang="fr-FR" dirty="0" smtClean="0">
                <a:solidFill>
                  <a:schemeClr val="accent2">
                    <a:lumMod val="75000"/>
                  </a:schemeClr>
                </a:solidFill>
              </a:rPr>
              <a:t>    API </a:t>
            </a:r>
            <a:endParaRPr lang="fr-FR" dirty="0">
              <a:solidFill>
                <a:schemeClr val="accent2">
                  <a:lumMod val="75000"/>
                </a:schemeClr>
              </a:solidFill>
            </a:endParaRPr>
          </a:p>
        </p:txBody>
      </p:sp>
      <p:sp>
        <p:nvSpPr>
          <p:cNvPr id="22" name="ZoneTexte 21"/>
          <p:cNvSpPr txBox="1"/>
          <p:nvPr/>
        </p:nvSpPr>
        <p:spPr>
          <a:xfrm>
            <a:off x="8302875" y="2778762"/>
            <a:ext cx="810705" cy="369332"/>
          </a:xfrm>
          <a:prstGeom prst="rect">
            <a:avLst/>
          </a:prstGeom>
          <a:noFill/>
        </p:spPr>
        <p:txBody>
          <a:bodyPr wrap="square" rtlCol="0">
            <a:spAutoFit/>
          </a:bodyPr>
          <a:lstStyle/>
          <a:p>
            <a:r>
              <a:rPr lang="fr-FR" dirty="0" smtClean="0"/>
              <a:t> </a:t>
            </a:r>
            <a:r>
              <a:rPr lang="fr-FR" dirty="0" smtClean="0">
                <a:solidFill>
                  <a:schemeClr val="accent2">
                    <a:lumMod val="75000"/>
                  </a:schemeClr>
                </a:solidFill>
              </a:rPr>
              <a:t>Data </a:t>
            </a:r>
            <a:r>
              <a:rPr lang="fr-FR" dirty="0" smtClean="0"/>
              <a:t> </a:t>
            </a:r>
            <a:endParaRPr lang="fr-FR" dirty="0"/>
          </a:p>
        </p:txBody>
      </p:sp>
      <p:sp>
        <p:nvSpPr>
          <p:cNvPr id="23" name="ZoneTexte 22"/>
          <p:cNvSpPr txBox="1"/>
          <p:nvPr/>
        </p:nvSpPr>
        <p:spPr>
          <a:xfrm>
            <a:off x="6754816" y="2187230"/>
            <a:ext cx="964175" cy="646331"/>
          </a:xfrm>
          <a:prstGeom prst="rect">
            <a:avLst/>
          </a:prstGeom>
          <a:noFill/>
        </p:spPr>
        <p:txBody>
          <a:bodyPr wrap="square" rtlCol="0">
            <a:spAutoFit/>
          </a:bodyPr>
          <a:lstStyle/>
          <a:p>
            <a:r>
              <a:rPr lang="fr-FR" dirty="0" err="1" smtClean="0">
                <a:solidFill>
                  <a:schemeClr val="bg1"/>
                </a:solidFill>
              </a:rPr>
              <a:t>SpaceY</a:t>
            </a:r>
            <a:endParaRPr lang="fr-FR" dirty="0" smtClean="0">
              <a:solidFill>
                <a:schemeClr val="bg1"/>
              </a:solidFill>
            </a:endParaRPr>
          </a:p>
          <a:p>
            <a:r>
              <a:rPr lang="fr-FR" dirty="0" smtClean="0">
                <a:solidFill>
                  <a:schemeClr val="bg1"/>
                </a:solidFill>
              </a:rPr>
              <a:t>(Client:)</a:t>
            </a:r>
            <a:endParaRPr lang="fr-FR" dirty="0">
              <a:solidFill>
                <a:schemeClr val="bg1"/>
              </a:solidFill>
            </a:endParaRPr>
          </a:p>
        </p:txBody>
      </p:sp>
      <p:sp>
        <p:nvSpPr>
          <p:cNvPr id="24" name="ZoneTexte 23"/>
          <p:cNvSpPr txBox="1"/>
          <p:nvPr/>
        </p:nvSpPr>
        <p:spPr>
          <a:xfrm>
            <a:off x="9946829" y="2286843"/>
            <a:ext cx="1921710" cy="646331"/>
          </a:xfrm>
          <a:prstGeom prst="rect">
            <a:avLst/>
          </a:prstGeom>
          <a:noFill/>
        </p:spPr>
        <p:txBody>
          <a:bodyPr wrap="square" rtlCol="0">
            <a:spAutoFit/>
          </a:bodyPr>
          <a:lstStyle/>
          <a:p>
            <a:r>
              <a:rPr lang="fr-FR" dirty="0" smtClean="0"/>
              <a:t>     </a:t>
            </a:r>
            <a:r>
              <a:rPr lang="fr-FR" dirty="0" err="1" smtClean="0">
                <a:solidFill>
                  <a:schemeClr val="bg1"/>
                </a:solidFill>
              </a:rPr>
              <a:t>SpaceX</a:t>
            </a:r>
            <a:endParaRPr lang="fr-FR" dirty="0" smtClean="0">
              <a:solidFill>
                <a:schemeClr val="bg1"/>
              </a:solidFill>
            </a:endParaRPr>
          </a:p>
          <a:p>
            <a:r>
              <a:rPr lang="fr-FR" dirty="0" smtClean="0">
                <a:solidFill>
                  <a:schemeClr val="bg1"/>
                </a:solidFill>
              </a:rPr>
              <a:t>(Resource: )</a:t>
            </a:r>
            <a:endParaRPr lang="fr-FR" dirty="0">
              <a:solidFill>
                <a:schemeClr val="bg1"/>
              </a:solidFill>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27901" y="1784056"/>
            <a:ext cx="5250730"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rPr>
              <a:t>Scraping HTML page:</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Present your web scraping process using key phrases and flowcharts</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Link:</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https://github.com/Zaydbenz/testrepo1/blob/main/jupyter-labs-webscraping.py</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780106"/>
            <a:ext cx="1091011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778631" y="1570611"/>
            <a:ext cx="6174557" cy="4509427"/>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graphicFrame>
        <p:nvGraphicFramePr>
          <p:cNvPr id="5" name="Diagramme 4"/>
          <p:cNvGraphicFramePr/>
          <p:nvPr>
            <p:extLst>
              <p:ext uri="{D42A27DB-BD31-4B8C-83A1-F6EECF244321}">
                <p14:modId xmlns:p14="http://schemas.microsoft.com/office/powerpoint/2010/main" val="459851633"/>
              </p:ext>
            </p:extLst>
          </p:nvPr>
        </p:nvGraphicFramePr>
        <p:xfrm>
          <a:off x="6027811" y="1966324"/>
          <a:ext cx="5641418" cy="3630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2006/metadata/properties"/>
    <ds:schemaRef ds:uri="http://purl.org/dc/elements/1.1/"/>
    <ds:schemaRef ds:uri="http://purl.org/dc/terms/"/>
    <ds:schemaRef ds:uri="http://schemas.openxmlformats.org/package/2006/metadata/core-properties"/>
    <ds:schemaRef ds:uri="http://schemas.microsoft.com/office/2006/documentManagement/types"/>
    <ds:schemaRef ds:uri="f80a141d-92ca-4d3d-9308-f7e7b1d44ce8"/>
    <ds:schemaRef ds:uri="http://www.w3.org/XML/1998/namespace"/>
    <ds:schemaRef ds:uri="http://schemas.microsoft.com/office/infopath/2007/PartnerControls"/>
    <ds:schemaRef ds:uri="155be751-a274-42e8-93fb-f39d3b9bccc8"/>
    <ds:schemaRef ds:uri="http://purl.org/dc/dcmityp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12271</TotalTime>
  <Words>2126</Words>
  <Application>Microsoft Office PowerPoint</Application>
  <PresentationFormat>Grand écran</PresentationFormat>
  <Paragraphs>337</Paragraphs>
  <Slides>48</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48</vt:i4>
      </vt:variant>
    </vt:vector>
  </HeadingPairs>
  <TitlesOfParts>
    <vt:vector size="57" baseType="lpstr">
      <vt:lpstr>Abadi</vt:lpstr>
      <vt:lpstr>Arial</vt:lpstr>
      <vt:lpstr>Calibri</vt:lpstr>
      <vt:lpstr>Calibri Light</vt:lpstr>
      <vt:lpstr>Consolas</vt:lpstr>
      <vt:lpstr>IBM Plex Mono SemiBold</vt:lpstr>
      <vt:lpstr>IBM Plex Mono Text</vt:lpstr>
      <vt:lpstr>SF Pro</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Zayd BENMILOUD</cp:lastModifiedBy>
  <cp:revision>258</cp:revision>
  <dcterms:created xsi:type="dcterms:W3CDTF">2021-04-29T18:58:34Z</dcterms:created>
  <dcterms:modified xsi:type="dcterms:W3CDTF">2024-04-03T21:27:12Z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